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notesMasterIdLst>
    <p:notesMasterId r:id="rId9"/>
  </p:notesMasterIdLst>
  <p:handoutMasterIdLst>
    <p:handoutMasterId r:id="rId10"/>
  </p:handoutMasterIdLst>
  <p:sldIdLst>
    <p:sldId id="256" r:id="rId2"/>
    <p:sldId id="346" r:id="rId3"/>
    <p:sldId id="347" r:id="rId4"/>
    <p:sldId id="350" r:id="rId5"/>
    <p:sldId id="349" r:id="rId6"/>
    <p:sldId id="355" r:id="rId7"/>
    <p:sldId id="365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4F81BD"/>
    <a:srgbClr val="FFFFFF"/>
    <a:srgbClr val="9BBB5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726121-E914-48CF-9953-30131C60214E}" v="685" dt="2019-06-12T19:22:17.6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54306" autoAdjust="0"/>
  </p:normalViewPr>
  <p:slideViewPr>
    <p:cSldViewPr snapToGrid="0">
      <p:cViewPr varScale="1">
        <p:scale>
          <a:sx n="40" d="100"/>
          <a:sy n="40" d="100"/>
        </p:scale>
        <p:origin x="5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Simpson" userId="afd6d821-1c3e-480f-9863-728d8593ff15" providerId="ADAL" clId="{4C4BA2A4-E9A8-4FEA-9F1B-8F0AA68BFEF6}"/>
    <pc:docChg chg="custSel delSld modSld modNotesMaster modHandout">
      <pc:chgData name="Carol Simpson" userId="afd6d821-1c3e-480f-9863-728d8593ff15" providerId="ADAL" clId="{4C4BA2A4-E9A8-4FEA-9F1B-8F0AA68BFEF6}" dt="2019-06-12T19:22:17.619" v="674" actId="2696"/>
      <pc:docMkLst>
        <pc:docMk/>
      </pc:docMkLst>
      <pc:sldChg chg="modNotesTx">
        <pc:chgData name="Carol Simpson" userId="afd6d821-1c3e-480f-9863-728d8593ff15" providerId="ADAL" clId="{4C4BA2A4-E9A8-4FEA-9F1B-8F0AA68BFEF6}" dt="2019-06-12T19:07:32.659" v="1" actId="6549"/>
        <pc:sldMkLst>
          <pc:docMk/>
          <pc:sldMk cId="3105448992" sldId="347"/>
        </pc:sldMkLst>
      </pc:sldChg>
      <pc:sldChg chg="modNotesTx">
        <pc:chgData name="Carol Simpson" userId="afd6d821-1c3e-480f-9863-728d8593ff15" providerId="ADAL" clId="{4C4BA2A4-E9A8-4FEA-9F1B-8F0AA68BFEF6}" dt="2019-06-12T19:08:06.044" v="3" actId="6549"/>
        <pc:sldMkLst>
          <pc:docMk/>
          <pc:sldMk cId="1922611154" sldId="349"/>
        </pc:sldMkLst>
      </pc:sldChg>
      <pc:sldChg chg="modNotesTx">
        <pc:chgData name="Carol Simpson" userId="afd6d821-1c3e-480f-9863-728d8593ff15" providerId="ADAL" clId="{4C4BA2A4-E9A8-4FEA-9F1B-8F0AA68BFEF6}" dt="2019-06-12T19:07:49.039" v="2" actId="6549"/>
        <pc:sldMkLst>
          <pc:docMk/>
          <pc:sldMk cId="3258513224" sldId="350"/>
        </pc:sldMkLst>
      </pc:sldChg>
      <pc:sldChg chg="modNotesTx">
        <pc:chgData name="Carol Simpson" userId="afd6d821-1c3e-480f-9863-728d8593ff15" providerId="ADAL" clId="{4C4BA2A4-E9A8-4FEA-9F1B-8F0AA68BFEF6}" dt="2019-06-12T19:22:11.738" v="673" actId="20577"/>
        <pc:sldMkLst>
          <pc:docMk/>
          <pc:sldMk cId="1513944428" sldId="355"/>
        </pc:sldMkLst>
      </pc:sldChg>
      <pc:sldChg chg="del modNotesTx">
        <pc:chgData name="Carol Simpson" userId="afd6d821-1c3e-480f-9863-728d8593ff15" providerId="ADAL" clId="{4C4BA2A4-E9A8-4FEA-9F1B-8F0AA68BFEF6}" dt="2019-06-12T19:16:00.039" v="444" actId="2696"/>
        <pc:sldMkLst>
          <pc:docMk/>
          <pc:sldMk cId="233555663" sldId="360"/>
        </pc:sldMkLst>
      </pc:sldChg>
      <pc:sldChg chg="del">
        <pc:chgData name="Carol Simpson" userId="afd6d821-1c3e-480f-9863-728d8593ff15" providerId="ADAL" clId="{4C4BA2A4-E9A8-4FEA-9F1B-8F0AA68BFEF6}" dt="2019-06-12T19:17:53.080" v="511" actId="2696"/>
        <pc:sldMkLst>
          <pc:docMk/>
          <pc:sldMk cId="2515365409" sldId="361"/>
        </pc:sldMkLst>
      </pc:sldChg>
      <pc:sldChg chg="del">
        <pc:chgData name="Carol Simpson" userId="afd6d821-1c3e-480f-9863-728d8593ff15" providerId="ADAL" clId="{4C4BA2A4-E9A8-4FEA-9F1B-8F0AA68BFEF6}" dt="2019-06-12T19:22:17.619" v="674" actId="2696"/>
        <pc:sldMkLst>
          <pc:docMk/>
          <pc:sldMk cId="2772904592" sldId="362"/>
        </pc:sldMkLst>
      </pc:sldChg>
      <pc:sldChg chg="del">
        <pc:chgData name="Carol Simpson" userId="afd6d821-1c3e-480f-9863-728d8593ff15" providerId="ADAL" clId="{4C4BA2A4-E9A8-4FEA-9F1B-8F0AA68BFEF6}" dt="2019-06-12T19:16:02.289" v="445" actId="2696"/>
        <pc:sldMkLst>
          <pc:docMk/>
          <pc:sldMk cId="443347978" sldId="3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ADC63D-F372-4BE6-B3AB-BD8021597FA6}" type="datetimeFigureOut">
              <a:rPr lang="en-CA" smtClean="0"/>
              <a:t>17/06/2019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6C5513-F198-4F65-BCB8-89B89A220D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5506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AC31D9-460C-4599-A7C1-9194352CE564}" type="datetimeFigureOut">
              <a:rPr lang="en-CA" smtClean="0"/>
              <a:t>17/06/2019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C6A60CF-3499-4802-A630-FE641EE1A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703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No notes required</a:t>
            </a:r>
            <a:r>
              <a:rPr lang="en-CA" baseline="0" dirty="0"/>
              <a:t>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242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CA" dirty="0"/>
              <a:t>No notes required</a:t>
            </a:r>
            <a:r>
              <a:rPr lang="en-CA" baseline="0" dirty="0"/>
              <a:t> 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25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6209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Questions: </a:t>
            </a:r>
          </a:p>
          <a:p>
            <a:endParaRPr lang="en-CA" dirty="0"/>
          </a:p>
          <a:p>
            <a:pPr defTabSz="931774">
              <a:defRPr/>
            </a:pPr>
            <a:endParaRPr lang="en-CA" baseline="0" dirty="0"/>
          </a:p>
          <a:p>
            <a:pPr defTabSz="931774">
              <a:defRPr/>
            </a:pPr>
            <a:r>
              <a:rPr lang="en-CA" baseline="0" dirty="0"/>
              <a:t>BB continue to prioritize supporting employers to ‘shift’ their expectations to attract new employees (i.e. flexible hours, part-time vs. full-time, etc.)</a:t>
            </a:r>
            <a:endParaRPr lang="en-CA" dirty="0"/>
          </a:p>
          <a:p>
            <a:pPr defTabSz="931774">
              <a:defRPr/>
            </a:pPr>
            <a:endParaRPr lang="en-CA" dirty="0"/>
          </a:p>
          <a:p>
            <a:pPr defTabSz="931774">
              <a:defRPr/>
            </a:pPr>
            <a:r>
              <a:rPr lang="en-CA" dirty="0"/>
              <a:t>CAROL – we do recognize that employers will have to change however in many cases they do not recognize that so education on both sides is a critical action item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6473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2223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Examples of local </a:t>
            </a:r>
            <a:r>
              <a:rPr lang="en-CA" dirty="0" err="1"/>
              <a:t>initaitves</a:t>
            </a:r>
            <a:r>
              <a:rPr lang="en-CA" dirty="0"/>
              <a:t> to address </a:t>
            </a:r>
            <a:r>
              <a:rPr lang="en-CA" dirty="0" err="1"/>
              <a:t>worforce</a:t>
            </a:r>
            <a:r>
              <a:rPr lang="en-CA" dirty="0"/>
              <a:t> development priorities</a:t>
            </a:r>
          </a:p>
          <a:p>
            <a:endParaRPr lang="en-CA" dirty="0"/>
          </a:p>
          <a:p>
            <a:endParaRPr lang="en-CA" dirty="0"/>
          </a:p>
          <a:p>
            <a:pPr marL="228600" indent="-228600" defTabSz="931774">
              <a:buAutoNum type="arabicPeriod"/>
              <a:defRPr/>
            </a:pPr>
            <a:r>
              <a:rPr lang="en-CA" dirty="0"/>
              <a:t>DBOT has a Dufferin Business Needs survey that 130 business filled out in the fall, this can also be utilized to help discover some of the resources employers are seeking. </a:t>
            </a:r>
          </a:p>
          <a:p>
            <a:pPr marL="0" indent="0" defTabSz="931774">
              <a:buNone/>
              <a:defRPr/>
            </a:pPr>
            <a:r>
              <a:rPr lang="en-CA" dirty="0"/>
              <a:t>WPB shares info on required resources with community partners so they can provide information : example partnered with Town of Orangeville in 2018 on the Economic Summit and expended the event to include information booths re top requests from employers. </a:t>
            </a:r>
          </a:p>
          <a:p>
            <a:pPr defTabSz="931774">
              <a:defRPr/>
            </a:pPr>
            <a:endParaRPr lang="en-CA" dirty="0"/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2. CEC hosted a Pathways event in Orangeville. In both 2018 and 2019 there was a Job fair event planned for Grade 12 students from all high schools to attend in Guelph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Employment Specialist from Georgian’s Career Centre will be in Dufferin high schools 1 day per week to provide information to student. 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dirty="0"/>
              <a:t>=3. There is a job fair taking place in Orangeville in May 2018. </a:t>
            </a:r>
            <a:r>
              <a:rPr lang="en-CA" baseline="0" dirty="0"/>
              <a:t>job fairs have been happening with varying degrees of success; Feb 2019 in Orangeville at Tony Rose (very high numbers) and May 2019 in Shelburne (well organized, well promoted but low numbers attending)</a:t>
            </a:r>
            <a:endParaRPr lang="en-CA" dirty="0"/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  <a:p>
            <a:pPr>
              <a:buFont typeface="Arial" panose="020B0604020202020204" pitchFamily="34" charset="0"/>
              <a:buNone/>
            </a:pPr>
            <a:r>
              <a:rPr lang="en-CA" dirty="0"/>
              <a:t>The Peel Rural Immigration Initiative is also seeking ways to showcase workforce opportunities in the surrounding areas. County is looking at the potential to connect with this group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  <a:p>
            <a:pPr defTabSz="931774">
              <a:defRPr/>
            </a:pPr>
            <a:endParaRPr lang="en-CA" baseline="0" dirty="0">
              <a:solidFill>
                <a:srgbClr val="FF0000"/>
              </a:solidFill>
            </a:endParaRPr>
          </a:p>
          <a:p>
            <a:pPr defTabSz="931774">
              <a:defRPr/>
            </a:pPr>
            <a:r>
              <a:rPr lang="en-CA" baseline="0" dirty="0">
                <a:solidFill>
                  <a:srgbClr val="FF0000"/>
                </a:solidFill>
              </a:rPr>
              <a:t>4. DM Utilize and promote the jobsindufferin.ca jobs portal for local jobs</a:t>
            </a:r>
          </a:p>
          <a:p>
            <a:endParaRPr lang="en-CA" baseline="0" dirty="0"/>
          </a:p>
          <a:p>
            <a:pPr defTabSz="931774">
              <a:defRPr/>
            </a:pPr>
            <a:r>
              <a:rPr lang="en-CA" dirty="0">
                <a:solidFill>
                  <a:srgbClr val="FF0000"/>
                </a:solidFill>
              </a:rPr>
              <a:t>DM Trades in Dufferin portal is under development by DBOT – utilize this as a resource to encourage residents to consider careers in skilled trades</a:t>
            </a:r>
          </a:p>
          <a:p>
            <a:pPr defTabSz="931774">
              <a:defRPr/>
            </a:pPr>
            <a:r>
              <a:rPr lang="en-CA" dirty="0">
                <a:solidFill>
                  <a:srgbClr val="FF0000"/>
                </a:solidFill>
              </a:rPr>
              <a:t>WPBWWD looking at regional  job portal which can provide a value add to existing posting sites – currently under discussion</a:t>
            </a:r>
          </a:p>
          <a:p>
            <a:pPr defTabSz="931774">
              <a:defRPr/>
            </a:pPr>
            <a:endParaRPr lang="en-CA" dirty="0">
              <a:solidFill>
                <a:srgbClr val="FF0000"/>
              </a:solidFill>
            </a:endParaRPr>
          </a:p>
          <a:p>
            <a:pPr defTabSz="931774">
              <a:defRPr/>
            </a:pPr>
            <a:r>
              <a:rPr lang="en-CA" dirty="0">
                <a:solidFill>
                  <a:srgbClr val="FF0000"/>
                </a:solidFill>
              </a:rPr>
              <a:t>5. </a:t>
            </a:r>
            <a:r>
              <a:rPr lang="en-CA" dirty="0"/>
              <a:t>Local success stories relating to skilled trades will be shared on the trades in Dufferin portal </a:t>
            </a:r>
          </a:p>
          <a:p>
            <a:pPr defTabSz="931774">
              <a:defRPr/>
            </a:pPr>
            <a:endParaRPr lang="en-CA" dirty="0"/>
          </a:p>
          <a:p>
            <a:pPr marL="0" marR="0" lvl="0" indent="0" algn="l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6. There are some municipalities who have implemented systems successfully and are being looked at as best practice examples.</a:t>
            </a:r>
          </a:p>
          <a:p>
            <a:pPr defTabSz="931774">
              <a:defRPr/>
            </a:pP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4779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A60CF-3499-4802-A630-FE641EE1A61D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809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8DF80-33B1-4746-B613-A3568CD15DDA}" type="datetime1">
              <a:rPr lang="en-US" smtClean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03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480-A5B2-40FF-B876-00F3DA4BC570}" type="datetime1">
              <a:rPr lang="en-US" smtClean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9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0777534-39EE-423C-BBB0-DDBBDCC92D13}" type="datetime1">
              <a:rPr lang="en-US" smtClean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08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8" r:id="rId2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72409" y="2761961"/>
            <a:ext cx="7910946" cy="2222500"/>
          </a:xfrm>
        </p:spPr>
        <p:txBody>
          <a:bodyPr>
            <a:normAutofit lnSpcReduction="10000"/>
          </a:bodyPr>
          <a:lstStyle/>
          <a:p>
            <a:pPr algn="ctr"/>
            <a:r>
              <a:rPr lang="en-CA" sz="3200" b="1" dirty="0">
                <a:solidFill>
                  <a:schemeClr val="tx2"/>
                </a:solidFill>
                <a:latin typeface="+mj-lt"/>
              </a:rPr>
              <a:t>Dufferin Workforce Development Committee</a:t>
            </a:r>
          </a:p>
          <a:p>
            <a:pPr algn="ctr"/>
            <a:endParaRPr lang="en-CA" sz="3200" b="1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en-CA" sz="3200" b="1" dirty="0">
                <a:solidFill>
                  <a:schemeClr val="tx2"/>
                </a:solidFill>
                <a:latin typeface="+mj-lt"/>
              </a:rPr>
              <a:t>WWD Labour Market Plan 2018-2020</a:t>
            </a:r>
          </a:p>
          <a:p>
            <a:pPr algn="ctr"/>
            <a:r>
              <a:rPr lang="en-CA" sz="3200" b="1" dirty="0">
                <a:solidFill>
                  <a:schemeClr val="tx2"/>
                </a:solidFill>
                <a:latin typeface="+mj-lt"/>
              </a:rPr>
              <a:t>-  alignment with Dufferin Strategic Priorities </a:t>
            </a:r>
          </a:p>
          <a:p>
            <a:pPr algn="ctr"/>
            <a:endParaRPr lang="en-CA" sz="3200" b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7805" y="531154"/>
            <a:ext cx="3505550" cy="89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09" y="731435"/>
            <a:ext cx="2524125" cy="4953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3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3AF90558-4D56-4517-B29F-8325AE09C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3-year Labour Market Plan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="" xmlns:a16="http://schemas.microsoft.com/office/drawing/2014/main" id="{80909BCC-1030-440D-BA06-FDF806A11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34854" y="1846263"/>
            <a:ext cx="3118741" cy="4022725"/>
          </a:xfrm>
        </p:spPr>
      </p:pic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C30F3575-229C-4852-81F7-37F8E5E6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19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0A5A04D8-D089-49D0-A943-A40DA1236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Findings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AE62D7-6BAD-4D67-B1E8-900D4012D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86404" cy="4023360"/>
          </a:xfrm>
        </p:spPr>
        <p:txBody>
          <a:bodyPr>
            <a:normAutofit/>
          </a:bodyPr>
          <a:lstStyle/>
          <a:p>
            <a:pPr marL="271463" indent="-27146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CA" sz="2800" dirty="0"/>
              <a:t>Worker Attraction and retention (entry level) are critical factors</a:t>
            </a:r>
          </a:p>
          <a:p>
            <a:pPr marL="271463" indent="-27146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CA" sz="2800" dirty="0"/>
              <a:t>Worker’s expectations </a:t>
            </a:r>
            <a:r>
              <a:rPr lang="en-CA" sz="2800" dirty="0">
                <a:solidFill>
                  <a:srgbClr val="FF0000"/>
                </a:solidFill>
              </a:rPr>
              <a:t>≠</a:t>
            </a:r>
            <a:r>
              <a:rPr lang="en-CA" sz="2800" dirty="0"/>
              <a:t> employers expectations</a:t>
            </a:r>
          </a:p>
          <a:p>
            <a:pPr marL="271463" indent="-27146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CA" sz="2800" dirty="0"/>
              <a:t>Immigration skill levels </a:t>
            </a:r>
            <a:r>
              <a:rPr lang="en-CA" sz="2800" dirty="0">
                <a:solidFill>
                  <a:srgbClr val="FF0000"/>
                </a:solidFill>
              </a:rPr>
              <a:t>≠</a:t>
            </a:r>
            <a:r>
              <a:rPr lang="en-CA" sz="2800" dirty="0"/>
              <a:t> local in-demand jobs</a:t>
            </a:r>
          </a:p>
          <a:p>
            <a:pPr marL="271463" indent="-27146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CA" sz="2800" dirty="0"/>
              <a:t>Many businesses do not have a succession plan</a:t>
            </a:r>
          </a:p>
          <a:p>
            <a:pPr marL="271463" indent="-271463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CA" sz="2800" dirty="0"/>
          </a:p>
          <a:p>
            <a:pPr marL="271463" indent="-271463">
              <a:buFont typeface="Wingdings" panose="05000000000000000000" pitchFamily="2" charset="2"/>
              <a:buChar char="§"/>
            </a:pPr>
            <a:endParaRPr lang="en-CA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DE471B2A-6506-47C4-A224-5A9FAFD5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44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0A5A04D8-D089-49D0-A943-A40DA1236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AE62D7-6BAD-4D67-B1E8-900D4012D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CA" dirty="0"/>
              <a:t>More serious consideration needs to be given as to how to best support traditional industry, particularly SMEs, to match their labour requirements within this transitioning and permanently changing labour market.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CA" dirty="0"/>
              <a:t>There is a need to better convey the reality of the labour market and business/industry expectations and requirements to students, younger workers, grads and educational and post-secondary institutions.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DE471B2A-6506-47C4-A224-5A9FAFD5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13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0A5A04D8-D089-49D0-A943-A40DA1236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AE62D7-6BAD-4D67-B1E8-900D4012D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86404" cy="4023360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en-CA" dirty="0"/>
              <a:t>There is a need to support awareness, training and skill development among existing under-represented populations to meet employer needs for unskilled/semi-skilled entry level workers.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en-CA" dirty="0"/>
              <a:t>There needs to be a greater focus on business succession planning supports.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en-CA" dirty="0"/>
              <a:t>There is need for a more direct, evidence-based focus on matching current and proposed immigration skill levels with local in-demand occupations.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DE471B2A-6506-47C4-A224-5A9FAFD5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11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83A70E79-FAA4-475B-8F8C-55E913010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Dufferin’s Workforce Development Priorities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C858E2EA-FDD5-4C3D-B298-9CE42086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DDA9E5F-66EE-4A6A-9A02-FC6482DC3B05}"/>
              </a:ext>
            </a:extLst>
          </p:cNvPr>
          <p:cNvSpPr txBox="1"/>
          <p:nvPr/>
        </p:nvSpPr>
        <p:spPr>
          <a:xfrm>
            <a:off x="4728432" y="2021080"/>
            <a:ext cx="4056340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accent3"/>
                </a:solidFill>
              </a:rPr>
              <a:t>Actions Unique to Dufferin</a:t>
            </a:r>
          </a:p>
          <a:p>
            <a:endParaRPr lang="en-CA" sz="1400" b="1" dirty="0">
              <a:solidFill>
                <a:schemeClr val="tx2"/>
              </a:solidFill>
            </a:endParaRPr>
          </a:p>
          <a:p>
            <a:r>
              <a:rPr lang="en-CA" sz="1400" b="1" dirty="0">
                <a:solidFill>
                  <a:schemeClr val="tx2"/>
                </a:solidFill>
              </a:rPr>
              <a:t>Action 4:  </a:t>
            </a:r>
            <a:r>
              <a:rPr lang="en-CA" sz="1400" dirty="0"/>
              <a:t>Create a Central On-line Job Posting Board</a:t>
            </a:r>
          </a:p>
          <a:p>
            <a:endParaRPr lang="en-CA" sz="1400" dirty="0"/>
          </a:p>
          <a:p>
            <a:r>
              <a:rPr lang="en-CA" sz="1400" b="1" dirty="0">
                <a:solidFill>
                  <a:schemeClr val="tx2"/>
                </a:solidFill>
              </a:rPr>
              <a:t>Action 6:  </a:t>
            </a:r>
            <a:r>
              <a:rPr lang="en-CA" sz="1400" dirty="0"/>
              <a:t>Create a rural transportation App for Dufferin</a:t>
            </a:r>
          </a:p>
          <a:p>
            <a:endParaRPr lang="en-CA" sz="1400" dirty="0"/>
          </a:p>
          <a:p>
            <a:endParaRPr lang="en-CA" sz="1400" dirty="0"/>
          </a:p>
          <a:p>
            <a:endParaRPr lang="en-CA" sz="14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51F2BCD-48F7-4827-BA4A-6DA525D2E27A}"/>
              </a:ext>
            </a:extLst>
          </p:cNvPr>
          <p:cNvSpPr txBox="1"/>
          <p:nvPr/>
        </p:nvSpPr>
        <p:spPr>
          <a:xfrm>
            <a:off x="461228" y="2021080"/>
            <a:ext cx="4056341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accent3"/>
                </a:solidFill>
              </a:rPr>
              <a:t>Actions Aligned in LLMP</a:t>
            </a:r>
          </a:p>
          <a:p>
            <a:endParaRPr lang="en-CA" sz="1400" b="1" dirty="0">
              <a:solidFill>
                <a:schemeClr val="tx2"/>
              </a:solidFill>
            </a:endParaRPr>
          </a:p>
          <a:p>
            <a:r>
              <a:rPr lang="en-CA" sz="1400" b="1" dirty="0">
                <a:solidFill>
                  <a:schemeClr val="tx2"/>
                </a:solidFill>
              </a:rPr>
              <a:t>Action 1:  </a:t>
            </a:r>
            <a:r>
              <a:rPr lang="en-CA" sz="1400" dirty="0"/>
              <a:t>Provide education/information and resources to employers</a:t>
            </a:r>
          </a:p>
          <a:p>
            <a:endParaRPr lang="en-CA" sz="1400" b="1" dirty="0">
              <a:solidFill>
                <a:schemeClr val="accent2"/>
              </a:solidFill>
            </a:endParaRPr>
          </a:p>
          <a:p>
            <a:r>
              <a:rPr lang="en-CA" sz="1400" b="1" dirty="0">
                <a:solidFill>
                  <a:schemeClr val="tx2"/>
                </a:solidFill>
              </a:rPr>
              <a:t>Action 2:  </a:t>
            </a:r>
            <a:r>
              <a:rPr lang="en-CA" sz="1400" dirty="0"/>
              <a:t>Provide youth with opportunities to explore their career paths</a:t>
            </a:r>
          </a:p>
          <a:p>
            <a:endParaRPr lang="en-CA" sz="1400" b="1" dirty="0">
              <a:solidFill>
                <a:schemeClr val="accent3"/>
              </a:solidFill>
            </a:endParaRPr>
          </a:p>
          <a:p>
            <a:r>
              <a:rPr lang="en-CA" sz="1400" b="1" dirty="0">
                <a:solidFill>
                  <a:schemeClr val="tx2"/>
                </a:solidFill>
              </a:rPr>
              <a:t>Action 3:  </a:t>
            </a:r>
            <a:r>
              <a:rPr lang="en-CA" sz="1400" dirty="0"/>
              <a:t>Host a Talent Attraction and Retention Fair</a:t>
            </a:r>
          </a:p>
          <a:p>
            <a:endParaRPr lang="en-CA" sz="1400" dirty="0"/>
          </a:p>
          <a:p>
            <a:r>
              <a:rPr lang="en-CA" sz="1400" b="1" dirty="0">
                <a:solidFill>
                  <a:schemeClr val="tx2"/>
                </a:solidFill>
              </a:rPr>
              <a:t>Action 5:  </a:t>
            </a:r>
            <a:r>
              <a:rPr lang="en-CA" sz="1400" dirty="0"/>
              <a:t>Share local workforce stories</a:t>
            </a:r>
          </a:p>
          <a:p>
            <a:endParaRPr lang="en-CA" sz="1400" dirty="0"/>
          </a:p>
          <a:p>
            <a:endParaRPr lang="en-CA" sz="1400" dirty="0"/>
          </a:p>
          <a:p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1513944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318EBB1-C46A-40C1-81EB-6D8E34E05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E0BED4F-848A-408A-81DF-E59264DD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1561345"/>
          </a:xfrm>
        </p:spPr>
        <p:txBody>
          <a:bodyPr/>
          <a:lstStyle/>
          <a:p>
            <a:r>
              <a:rPr lang="en-CA" dirty="0"/>
              <a:t>The Committee will reconvene in October 2019 to review Labour Market Plan Update prior to release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F4EB9ED-9321-4DB4-A442-D0652713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462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1602</TotalTime>
  <Words>668</Words>
  <Application>Microsoft Office PowerPoint</Application>
  <PresentationFormat>On-screen Show (4:3)</PresentationFormat>
  <Paragraphs>80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Retrospect</vt:lpstr>
      <vt:lpstr>PowerPoint Presentation</vt:lpstr>
      <vt:lpstr>3-year Labour Market Plan</vt:lpstr>
      <vt:lpstr>Key Findings</vt:lpstr>
      <vt:lpstr>Recommendations</vt:lpstr>
      <vt:lpstr>Recommendations</vt:lpstr>
      <vt:lpstr>Dufferin’s Workforce Development Priorities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Workforce Planning</dc:title>
  <dc:creator>Carolyn</dc:creator>
  <cp:lastModifiedBy>User</cp:lastModifiedBy>
  <cp:revision>118</cp:revision>
  <cp:lastPrinted>2019-06-12T15:10:15Z</cp:lastPrinted>
  <dcterms:created xsi:type="dcterms:W3CDTF">2016-11-17T21:38:25Z</dcterms:created>
  <dcterms:modified xsi:type="dcterms:W3CDTF">2019-06-17T21:37:13Z</dcterms:modified>
</cp:coreProperties>
</file>