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59" r:id="rId3"/>
    <p:sldId id="269" r:id="rId4"/>
    <p:sldId id="260" r:id="rId5"/>
    <p:sldId id="268" r:id="rId6"/>
    <p:sldId id="264" r:id="rId7"/>
    <p:sldId id="265" r:id="rId8"/>
    <p:sldId id="266" r:id="rId9"/>
    <p:sldId id="267" r:id="rId10"/>
    <p:sldId id="270" r:id="rId11"/>
    <p:sldId id="271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40" d="100"/>
          <a:sy n="40" d="100"/>
        </p:scale>
        <p:origin x="48" y="8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3BBCF-74D8-471A-9C71-7AB8AFF53665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AC8FB-31A6-4571-9659-8F47C89432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432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36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71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05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791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051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91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02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863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333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214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565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3A5AC-4005-4447-B317-633250530D2C}" type="datetimeFigureOut">
              <a:rPr lang="en-CA" smtClean="0"/>
              <a:t>13/06/2019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28E40-29AE-4CB5-9BDB-C25B98C088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912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8" Type="http://schemas.openxmlformats.org/officeDocument/2006/relationships/image" Target="../../word/media/image8.sv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20" Type="http://schemas.openxmlformats.org/officeDocument/2006/relationships/image" Target="../../word/media/image8.svg"/><Relationship Id="rId1" Type="http://schemas.openxmlformats.org/officeDocument/2006/relationships/slideLayout" Target="../slideLayouts/slideLayout1.xml"/><Relationship Id="rId19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8" Type="http://schemas.openxmlformats.org/officeDocument/2006/relationships/image" Target="../../word/media/image8.sv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19" Type="http://schemas.openxmlformats.org/officeDocument/2006/relationships/image" Target="../../word/media/image8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image" Target="../../word/media/image8.svg"/><Relationship Id="rId3" Type="http://schemas.openxmlformats.org/officeDocument/2006/relationships/image" Target="../media/image2.png"/><Relationship Id="rId25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4" Type="http://schemas.openxmlformats.org/officeDocument/2006/relationships/image" Target="../../word/media/image14.svg"/><Relationship Id="rId19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8" Type="http://schemas.openxmlformats.org/officeDocument/2006/relationships/image" Target="../../word/media/image8.sv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4" Type="http://schemas.openxmlformats.org/officeDocument/2006/relationships/image" Target="../../word/media/image14.svg"/><Relationship Id="rId19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701" y="1608059"/>
            <a:ext cx="6452616" cy="3206017"/>
          </a:xfrm>
        </p:spPr>
      </p:pic>
    </p:spTree>
    <p:extLst>
      <p:ext uri="{BB962C8B-B14F-4D97-AF65-F5344CB8AC3E}">
        <p14:creationId xmlns:p14="http://schemas.microsoft.com/office/powerpoint/2010/main" val="3232763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8378" y="1800284"/>
            <a:ext cx="9576795" cy="43767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ACTION:</a:t>
            </a:r>
            <a:r>
              <a:rPr lang="en-US" dirty="0" smtClean="0"/>
              <a:t> Investigate </a:t>
            </a:r>
            <a:r>
              <a:rPr lang="en-US" dirty="0"/>
              <a:t>collaborative solutions for mixed housing with mixed living/sharing arrangements for different client groups, recognizing that it may involve zoning, joint planning, pooling dollars, building business cases and seeking grants (i.e. Golden Girls, etc</a:t>
            </a:r>
            <a:r>
              <a:rPr lang="en-US" dirty="0" smtClean="0"/>
              <a:t>.)</a:t>
            </a:r>
          </a:p>
          <a:p>
            <a:pPr algn="l"/>
            <a:r>
              <a:rPr lang="en-US" b="1" dirty="0" smtClean="0"/>
              <a:t>Working group members</a:t>
            </a:r>
            <a:r>
              <a:rPr lang="en-US" dirty="0" smtClean="0"/>
              <a:t>: </a:t>
            </a:r>
          </a:p>
          <a:p>
            <a:pPr algn="l"/>
            <a:r>
              <a:rPr lang="en-US" dirty="0" smtClean="0"/>
              <a:t>United Way, Dufferin County Community Services, DC MOVES, Community Member John Oosterhof, SHIP, Central West LHIN</a:t>
            </a:r>
          </a:p>
          <a:p>
            <a:pPr algn="l"/>
            <a:endParaRPr lang="en-US" dirty="0"/>
          </a:p>
          <a:p>
            <a:pPr algn="l"/>
            <a:r>
              <a:rPr lang="en-US" b="1" dirty="0" smtClean="0"/>
              <a:t>Top 3 actions: </a:t>
            </a:r>
          </a:p>
          <a:p>
            <a:pPr algn="l"/>
            <a:r>
              <a:rPr lang="en-US" dirty="0" smtClean="0"/>
              <a:t>1. Golden Girls presentation to sub-group on June 6th</a:t>
            </a:r>
          </a:p>
          <a:p>
            <a:pPr algn="l"/>
            <a:r>
              <a:rPr lang="en-US" dirty="0" smtClean="0"/>
              <a:t>2. Creation of a list of considerations to be submitted to the consultant WSP for the Official Plan update as part of the Municipal Comprehensive Review </a:t>
            </a:r>
          </a:p>
          <a:p>
            <a:pPr algn="l"/>
            <a:r>
              <a:rPr lang="en-US" dirty="0" smtClean="0"/>
              <a:t>3.  Brainstorming of potential future actions and areas where further investigation is needed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32998" y="381578"/>
          <a:ext cx="6343650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96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200" dirty="0">
                          <a:solidFill>
                            <a:schemeClr val="bg1"/>
                          </a:solidFill>
                          <a:effectLst/>
                        </a:rPr>
                        <a:t>HOUSING &amp; HOMELESSNESS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18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8" name="Picture 7" descr="Image result for top priority red image"/>
          <p:cNvPicPr/>
          <p:nvPr/>
        </p:nvPicPr>
        <p:blipFill rotWithShape="1">
          <a:blip r:embed="rId1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" t="17332" b="27105"/>
          <a:stretch/>
        </p:blipFill>
        <p:spPr bwMode="auto">
          <a:xfrm rot="154238">
            <a:off x="174814" y="2082979"/>
            <a:ext cx="1475191" cy="5318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20"/>
              </a:ext>
            </a:extLst>
          </a:blip>
          <a:stretch>
            <a:fillRect/>
          </a:stretch>
        </p:blipFill>
        <p:spPr>
          <a:xfrm>
            <a:off x="4007318" y="448253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554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5967" y="1800284"/>
            <a:ext cx="9144000" cy="4013735"/>
          </a:xfrm>
        </p:spPr>
        <p:txBody>
          <a:bodyPr>
            <a:normAutofit/>
          </a:bodyPr>
          <a:lstStyle/>
          <a:p>
            <a:pPr algn="l"/>
            <a:endParaRPr lang="en-US" sz="3200" b="1" dirty="0" smtClean="0"/>
          </a:p>
          <a:p>
            <a:pPr algn="l"/>
            <a:r>
              <a:rPr lang="en-US" sz="2800" b="1" dirty="0" smtClean="0"/>
              <a:t>Stories </a:t>
            </a:r>
            <a:r>
              <a:rPr lang="en-US" sz="2800" b="1" dirty="0" smtClean="0"/>
              <a:t>of Success: </a:t>
            </a:r>
            <a:r>
              <a:rPr lang="en-US" sz="2800" dirty="0" smtClean="0"/>
              <a:t>(i.e. new connections, a changed practice, greater awareness, increased will)   </a:t>
            </a:r>
          </a:p>
          <a:p>
            <a:pPr algn="l"/>
            <a:endParaRPr lang="en-US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New connection of Dorothy from Golden Girls. She will be able to spread information about homesharing to a larger audience.</a:t>
            </a:r>
            <a:endParaRPr lang="en-CA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32998" y="381578"/>
          <a:ext cx="6343650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96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200" dirty="0">
                          <a:solidFill>
                            <a:schemeClr val="bg1"/>
                          </a:solidFill>
                          <a:effectLst/>
                        </a:rPr>
                        <a:t>HOUSING &amp; HOMELESSNESS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18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9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19"/>
              </a:ext>
            </a:extLst>
          </a:blip>
          <a:stretch>
            <a:fillRect/>
          </a:stretch>
        </p:blipFill>
        <p:spPr>
          <a:xfrm>
            <a:off x="4007318" y="448253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329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THANK YOU 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What’s Next </a:t>
            </a:r>
          </a:p>
          <a:p>
            <a:pPr marL="457200" lvl="1" indent="0">
              <a:buNone/>
            </a:pPr>
            <a:r>
              <a:rPr lang="en-CA" dirty="0" smtClean="0"/>
              <a:t>Roadmap</a:t>
            </a:r>
          </a:p>
          <a:p>
            <a:pPr marL="457200" lvl="1" indent="0">
              <a:buNone/>
            </a:pPr>
            <a:r>
              <a:rPr lang="en-CA" dirty="0" smtClean="0"/>
              <a:t>Announcement – Bridges Training  </a:t>
            </a:r>
            <a:r>
              <a:rPr lang="en-CA" b="1" dirty="0" smtClean="0"/>
              <a:t>September 16</a:t>
            </a:r>
            <a:r>
              <a:rPr lang="en-CA" b="1" baseline="30000" dirty="0" smtClean="0"/>
              <a:t>th</a:t>
            </a:r>
            <a:r>
              <a:rPr lang="en-CA" b="1" dirty="0" smtClean="0"/>
              <a:t> </a:t>
            </a:r>
          </a:p>
          <a:p>
            <a:pPr marL="457200" lvl="1" indent="0">
              <a:buNone/>
            </a:pPr>
            <a:r>
              <a:rPr lang="en-CA" dirty="0" smtClean="0"/>
              <a:t>Next Meeting </a:t>
            </a:r>
            <a:r>
              <a:rPr lang="en-CA" b="1" dirty="0" smtClean="0"/>
              <a:t>October 24</a:t>
            </a:r>
            <a:r>
              <a:rPr lang="en-CA" b="1" baseline="30000" dirty="0" smtClean="0"/>
              <a:t>th</a:t>
            </a:r>
            <a:r>
              <a:rPr lang="en-CA" b="1" dirty="0" smtClean="0"/>
              <a:t>    </a:t>
            </a:r>
            <a:endParaRPr lang="en-CA" b="1" i="1" dirty="0" smtClean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411262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C00000"/>
                </a:solidFill>
              </a:rPr>
              <a:t>DCEC June 13</a:t>
            </a:r>
            <a:r>
              <a:rPr lang="en-CA" baseline="30000" dirty="0" smtClean="0">
                <a:solidFill>
                  <a:srgbClr val="C00000"/>
                </a:solidFill>
              </a:rPr>
              <a:t>th</a:t>
            </a:r>
            <a:r>
              <a:rPr lang="en-CA" dirty="0" smtClean="0">
                <a:solidFill>
                  <a:srgbClr val="C00000"/>
                </a:solidFill>
              </a:rPr>
              <a:t>, 2019  meeting #4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b="1" dirty="0" smtClean="0"/>
              <a:t>AGENDA</a:t>
            </a:r>
          </a:p>
          <a:p>
            <a:pPr marL="514350" indent="-514350">
              <a:buAutoNum type="arabicPeriod"/>
            </a:pPr>
            <a:r>
              <a:rPr lang="en-CA" b="1" dirty="0" smtClean="0"/>
              <a:t>Welcome </a:t>
            </a:r>
            <a:r>
              <a:rPr lang="en-CA" b="1" dirty="0"/>
              <a:t>and introductions  </a:t>
            </a:r>
            <a:endParaRPr lang="en-CA" b="1" dirty="0" smtClean="0"/>
          </a:p>
          <a:p>
            <a:pPr marL="514350" indent="-514350">
              <a:buAutoNum type="arabicPeriod"/>
            </a:pPr>
            <a:r>
              <a:rPr lang="en-CA" b="1" dirty="0" smtClean="0"/>
              <a:t>Co-Chair update on the landscape </a:t>
            </a:r>
            <a:endParaRPr lang="en-CA" b="1" dirty="0"/>
          </a:p>
          <a:p>
            <a:pPr marL="514350" indent="-514350">
              <a:buAutoNum type="arabicPeriod" startAt="3"/>
            </a:pPr>
            <a:r>
              <a:rPr lang="en-CA" b="1" dirty="0" smtClean="0"/>
              <a:t>Guest presenters </a:t>
            </a:r>
          </a:p>
          <a:p>
            <a:pPr lvl="1"/>
            <a:r>
              <a:rPr lang="en-CA" sz="2200" b="1" dirty="0" smtClean="0"/>
              <a:t>Karisa Downey – Dufferin County Economic Development Officer</a:t>
            </a:r>
          </a:p>
          <a:p>
            <a:pPr lvl="1"/>
            <a:r>
              <a:rPr lang="en-CA" sz="2200" b="1" dirty="0" smtClean="0"/>
              <a:t>Carol Simpson – Executive Director, Workforce Planning Board of Waterloo Wellington </a:t>
            </a:r>
            <a:r>
              <a:rPr lang="en-CA" sz="2200" b="1" smtClean="0"/>
              <a:t>Dufferin </a:t>
            </a:r>
            <a:r>
              <a:rPr lang="en-CA" sz="2200" smtClean="0"/>
              <a:t> </a:t>
            </a:r>
            <a:endParaRPr lang="en-CA" sz="2200" dirty="0"/>
          </a:p>
          <a:p>
            <a:pPr marL="0" indent="0">
              <a:buNone/>
            </a:pPr>
            <a:r>
              <a:rPr lang="en-CA" b="1" dirty="0" smtClean="0"/>
              <a:t>4.    Work Group updates</a:t>
            </a: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5</a:t>
            </a:r>
            <a:r>
              <a:rPr lang="en-CA" b="1" dirty="0"/>
              <a:t>. </a:t>
            </a:r>
            <a:r>
              <a:rPr lang="en-CA" b="1" dirty="0" smtClean="0"/>
              <a:t>   Getting to Impact presentation</a:t>
            </a: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6</a:t>
            </a:r>
            <a:r>
              <a:rPr lang="en-CA" b="1" dirty="0"/>
              <a:t>. </a:t>
            </a:r>
            <a:r>
              <a:rPr lang="en-CA" b="1" dirty="0" smtClean="0"/>
              <a:t>   Brand reveal </a:t>
            </a: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7</a:t>
            </a:r>
            <a:r>
              <a:rPr lang="en-CA" b="1" dirty="0"/>
              <a:t>. </a:t>
            </a:r>
            <a:r>
              <a:rPr lang="en-CA" b="1" dirty="0" smtClean="0"/>
              <a:t>   What’s Next </a:t>
            </a:r>
            <a:endParaRPr lang="en-CA" b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055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C00000"/>
                </a:solidFill>
              </a:rPr>
              <a:t>DCEC June 13</a:t>
            </a:r>
            <a:r>
              <a:rPr lang="en-CA" baseline="30000" dirty="0" smtClean="0">
                <a:solidFill>
                  <a:srgbClr val="C00000"/>
                </a:solidFill>
              </a:rPr>
              <a:t>th</a:t>
            </a:r>
            <a:r>
              <a:rPr lang="en-CA" dirty="0" smtClean="0">
                <a:solidFill>
                  <a:srgbClr val="C00000"/>
                </a:solidFill>
              </a:rPr>
              <a:t>, 2019  meeting #4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sz="4400" b="1" dirty="0" smtClean="0"/>
          </a:p>
          <a:p>
            <a:pPr marL="0" indent="0">
              <a:buNone/>
            </a:pPr>
            <a:endParaRPr lang="en-CA" sz="4400" b="1" dirty="0"/>
          </a:p>
          <a:p>
            <a:pPr marL="0" indent="0">
              <a:buNone/>
            </a:pPr>
            <a:r>
              <a:rPr lang="en-CA" sz="4400" b="1" dirty="0" smtClean="0"/>
              <a:t>Co- chair update on the current landscap</a:t>
            </a:r>
            <a:r>
              <a:rPr lang="en-CA" sz="4400" b="1" dirty="0"/>
              <a:t>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127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C00000"/>
                </a:solidFill>
              </a:rPr>
              <a:t>Mid year review  (Dec 13 to June 13)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8054"/>
            <a:ext cx="10515600" cy="4932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dirty="0" smtClean="0"/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 smtClean="0"/>
              <a:t>VISION</a:t>
            </a:r>
            <a:r>
              <a:rPr lang="en-CA" dirty="0"/>
              <a:t>: </a:t>
            </a:r>
            <a:r>
              <a:rPr lang="en-CA" i="1" dirty="0"/>
              <a:t>Every resident of Dufferin County will have the opportunity to realize their potential.  </a:t>
            </a:r>
            <a:endParaRPr lang="en-CA" i="1" dirty="0" smtClean="0"/>
          </a:p>
          <a:p>
            <a:pPr marL="0" indent="0" algn="ctr">
              <a:buNone/>
            </a:pPr>
            <a:endParaRPr lang="en-CA" i="1" dirty="0" smtClean="0"/>
          </a:p>
          <a:p>
            <a:pPr marL="0" indent="0" algn="ctr">
              <a:buNone/>
            </a:pPr>
            <a:r>
              <a:rPr lang="en-CA" dirty="0" smtClean="0"/>
              <a:t>MISSION</a:t>
            </a:r>
            <a:r>
              <a:rPr lang="en-CA" dirty="0"/>
              <a:t>: </a:t>
            </a:r>
            <a:r>
              <a:rPr lang="en-CA" i="1" dirty="0"/>
              <a:t>A collaborative broad base of stakeholders who are working together to improve the quality of life of Dufferin County residents. </a:t>
            </a:r>
            <a:endParaRPr lang="en-CA" i="1" dirty="0" smtClean="0"/>
          </a:p>
          <a:p>
            <a:pPr marL="0" indent="0" algn="ctr">
              <a:buNone/>
            </a:pPr>
            <a:r>
              <a:rPr lang="en-CA" i="1" dirty="0" smtClean="0"/>
              <a:t>   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409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C00000"/>
                </a:solidFill>
              </a:rPr>
              <a:t>Mid year review  (Dec 13 to June 13)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47"/>
            <a:ext cx="10515600" cy="518754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CA" i="1" dirty="0" smtClean="0"/>
              <a:t>  </a:t>
            </a:r>
            <a:endParaRPr lang="en-CA" dirty="0"/>
          </a:p>
          <a:p>
            <a:pPr marL="0" indent="0">
              <a:buNone/>
            </a:pPr>
            <a:r>
              <a:rPr lang="en-CA" sz="3000" dirty="0" smtClean="0"/>
              <a:t>What we said we wanted</a:t>
            </a:r>
            <a:r>
              <a:rPr lang="en-CA" sz="3000" dirty="0"/>
              <a:t> </a:t>
            </a:r>
            <a:r>
              <a:rPr lang="en-CA" sz="3000" dirty="0" smtClean="0"/>
              <a:t>when we </a:t>
            </a:r>
            <a:r>
              <a:rPr lang="en-CA" sz="3000" dirty="0"/>
              <a:t> </a:t>
            </a:r>
            <a:r>
              <a:rPr lang="en-CA" sz="3000" dirty="0" smtClean="0"/>
              <a:t>met Dec 13</a:t>
            </a:r>
            <a:r>
              <a:rPr lang="en-CA" sz="3000" baseline="30000" dirty="0" smtClean="0"/>
              <a:t>th</a:t>
            </a:r>
            <a:r>
              <a:rPr lang="en-CA" sz="3000" dirty="0" smtClean="0"/>
              <a:t>   </a:t>
            </a:r>
          </a:p>
          <a:p>
            <a:endParaRPr lang="en-CA" sz="3000" dirty="0" smtClean="0"/>
          </a:p>
          <a:p>
            <a:pPr lvl="1"/>
            <a:r>
              <a:rPr lang="en-CA" sz="3000" dirty="0" smtClean="0"/>
              <a:t>To have faith that we would deliver something in 6 months – that we would have impactful actions and measures</a:t>
            </a:r>
          </a:p>
          <a:p>
            <a:pPr lvl="1"/>
            <a:endParaRPr lang="en-CA" sz="3000" dirty="0" smtClean="0"/>
          </a:p>
          <a:p>
            <a:pPr lvl="1"/>
            <a:r>
              <a:rPr lang="en-CA" sz="3000" dirty="0" smtClean="0"/>
              <a:t>We needed to tell our stories of success, demonstrate we have and need greater collective awareness of initiatives in progress</a:t>
            </a:r>
          </a:p>
          <a:p>
            <a:pPr lvl="1"/>
            <a:endParaRPr lang="en-CA" sz="3000" dirty="0" smtClean="0"/>
          </a:p>
          <a:p>
            <a:pPr lvl="1"/>
            <a:r>
              <a:rPr lang="en-CA" sz="3000" dirty="0" smtClean="0"/>
              <a:t>Appreciate that the PH Interactive data reporting will:</a:t>
            </a:r>
          </a:p>
          <a:p>
            <a:pPr lvl="2"/>
            <a:r>
              <a:rPr lang="en-CA" sz="2600" dirty="0" smtClean="0"/>
              <a:t> allow us the ability to target issues for creating solutions</a:t>
            </a:r>
            <a:r>
              <a:rPr lang="en-CA" sz="2600" dirty="0"/>
              <a:t>;</a:t>
            </a:r>
            <a:endParaRPr lang="en-CA" sz="2600" dirty="0" smtClean="0"/>
          </a:p>
          <a:p>
            <a:pPr lvl="2"/>
            <a:r>
              <a:rPr lang="en-CA" sz="2600" dirty="0" smtClean="0"/>
              <a:t> help frame actions; </a:t>
            </a:r>
          </a:p>
          <a:p>
            <a:pPr lvl="2"/>
            <a:r>
              <a:rPr lang="en-CA" sz="2600" dirty="0"/>
              <a:t> </a:t>
            </a:r>
            <a:r>
              <a:rPr lang="en-CA" sz="2600" dirty="0" smtClean="0"/>
              <a:t>give us the ability for data sharing for better numbers for the data needed to garner support for action, and to demonstrate impact 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60158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1800284"/>
            <a:ext cx="10539663" cy="4841148"/>
          </a:xfrm>
        </p:spPr>
        <p:txBody>
          <a:bodyPr>
            <a:noAutofit/>
          </a:bodyPr>
          <a:lstStyle/>
          <a:p>
            <a:pPr lvl="1" algn="l"/>
            <a:r>
              <a:rPr lang="en-US" b="1" dirty="0" smtClean="0"/>
              <a:t>ACTION:</a:t>
            </a:r>
            <a:r>
              <a:rPr lang="en-US" dirty="0" smtClean="0"/>
              <a:t> Connect </a:t>
            </a:r>
            <a:r>
              <a:rPr lang="en-US" dirty="0"/>
              <a:t>with Workforce Planning Board Waterloo Wellington Dufferin and local Economic Development officers on groundwork and research what others are doing including Dufferin Board of Trade, the Peel </a:t>
            </a:r>
            <a:r>
              <a:rPr lang="en-US" dirty="0" err="1"/>
              <a:t>Halton</a:t>
            </a:r>
            <a:r>
              <a:rPr lang="en-US" dirty="0"/>
              <a:t> Workforce Development Group, </a:t>
            </a:r>
            <a:r>
              <a:rPr lang="en-US" dirty="0" err="1"/>
              <a:t>Ec</a:t>
            </a:r>
            <a:r>
              <a:rPr lang="en-US" dirty="0"/>
              <a:t> Dev Steering Committee, etc</a:t>
            </a:r>
            <a:r>
              <a:rPr lang="en-US" dirty="0" smtClean="0"/>
              <a:t>.</a:t>
            </a:r>
          </a:p>
          <a:p>
            <a:pPr algn="l"/>
            <a:r>
              <a:rPr lang="en-US" sz="2000" b="1" dirty="0" smtClean="0"/>
              <a:t>Working group members</a:t>
            </a:r>
            <a:r>
              <a:rPr lang="en-US" sz="2000" dirty="0" smtClean="0"/>
              <a:t>: WWD WFP, DC </a:t>
            </a:r>
            <a:r>
              <a:rPr lang="en-US" sz="2000" dirty="0" err="1" smtClean="0"/>
              <a:t>Ec</a:t>
            </a:r>
            <a:r>
              <a:rPr lang="en-US" sz="2000" dirty="0" smtClean="0"/>
              <a:t> DEV, Humber, Georgian, DBOT, SPEC, LHIN, HHCC, UW, SHIP</a:t>
            </a:r>
          </a:p>
          <a:p>
            <a:pPr algn="l"/>
            <a:r>
              <a:rPr lang="en-US" sz="2000" b="1" dirty="0" smtClean="0"/>
              <a:t>Top 3 actions: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Held two data sharing meetings connecting with work being done by WWD WFP, DC ECDEV, DBOT, SBEC. Validated and updated understanding about our Employment challenges and needs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Created awareness across the group about projects and activities in progress regarding Employment and opportunities to leverage each others work to improve outcomes for employees and employers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CA" sz="2000" dirty="0" smtClean="0"/>
              <a:t>Able to build on WFP Committee Dufferin work, updating the plans previously drafted with new information, preparing for moving forward with strategies and actions </a:t>
            </a:r>
            <a:endParaRPr lang="en-CA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32998" y="381578"/>
          <a:ext cx="6343650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195137"/>
                <a:gridCol w="5148513"/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EMPLOYMENT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cx="http://schemas.microsoft.com/office/drawing/2014/chartex" xmlns:cx1="http://schemas.microsoft.com/office/drawing/2015/9/8/chartex" xmlns:w16se="http://schemas.microsoft.com/office/word/2015/wordml/symex" xmlns:mo="http://schemas.microsoft.com/office/mac/office/2008/main" xmlns:mv="urn:schemas-microsoft-com:mac:vml" xmlns:asvg="http://schemas.microsoft.com/office/drawing/2016/SVG/main" xmlns:w16cid="http://schemas.microsoft.com/office/word/2016/wordml/cid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18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9" name="Graphic 266" descr="Employee Badge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24"/>
              </a:ext>
            </a:extLst>
          </a:blip>
          <a:stretch>
            <a:fillRect/>
          </a:stretch>
        </p:blipFill>
        <p:spPr>
          <a:xfrm>
            <a:off x="4108383" y="381578"/>
            <a:ext cx="548640" cy="548640"/>
          </a:xfrm>
          <a:prstGeom prst="rect">
            <a:avLst/>
          </a:prstGeom>
        </p:spPr>
      </p:pic>
      <p:pic>
        <p:nvPicPr>
          <p:cNvPr id="10" name="Picture 9" descr="Image result for top priority red image"/>
          <p:cNvPicPr/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" t="17332" b="27105"/>
          <a:stretch/>
        </p:blipFill>
        <p:spPr bwMode="auto">
          <a:xfrm rot="154238">
            <a:off x="12260" y="1844442"/>
            <a:ext cx="1479404" cy="5799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8711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8379" y="1800284"/>
            <a:ext cx="9144000" cy="401373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smtClean="0"/>
              <a:t>Stories </a:t>
            </a:r>
            <a:r>
              <a:rPr lang="en-US" b="1" dirty="0"/>
              <a:t>of Success: </a:t>
            </a:r>
            <a:r>
              <a:rPr lang="en-US" dirty="0"/>
              <a:t>(i.e. new connections, a changed practice, greater awareness, increased will)   </a:t>
            </a:r>
            <a:endParaRPr lang="en-US" dirty="0" smtClean="0"/>
          </a:p>
          <a:p>
            <a:pPr algn="l"/>
            <a:endParaRPr lang="en-US" sz="13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Reconnected </a:t>
            </a:r>
            <a:r>
              <a:rPr lang="en-US" dirty="0" smtClean="0"/>
              <a:t>with those previously at the table under Dufferin WFD Committee, increased awareness  of what is happening in DC  across a broad spectrum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Greater collective understanding </a:t>
            </a:r>
            <a:r>
              <a:rPr lang="en-US" dirty="0" smtClean="0"/>
              <a:t>of the miss-matched expectations by both employees and employers as well as updating DC stated challenges based on new data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Rejuvenated will </a:t>
            </a:r>
            <a:r>
              <a:rPr lang="en-US" dirty="0" smtClean="0"/>
              <a:t>to work together to address employment from a collective perspective knowing what each party is doing and how we can leverage each others work </a:t>
            </a:r>
          </a:p>
          <a:p>
            <a:pPr algn="l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32998" y="381578"/>
          <a:ext cx="6343650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195137"/>
                <a:gridCol w="5148513"/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EMPLOYMENT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cx="http://schemas.microsoft.com/office/drawing/2014/chartex" xmlns:cx1="http://schemas.microsoft.com/office/drawing/2015/9/8/chartex" xmlns:w16se="http://schemas.microsoft.com/office/word/2015/wordml/symex" xmlns:mo="http://schemas.microsoft.com/office/mac/office/2008/main" xmlns:mv="urn:schemas-microsoft-com:mac:vml" xmlns:asvg="http://schemas.microsoft.com/office/drawing/2016/SVG/main" xmlns:w16cid="http://schemas.microsoft.com/office/word/2016/wordml/cid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18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9" name="Graphic 266" descr="Employee Badge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asvg="http://schemas.microsoft.com/office/drawing/2016/SVG/main" xmlns:mv="urn:schemas-microsoft-com:mac:vml" xmlns:mo="http://schemas.microsoft.com/office/mac/office/2008/main" xmlns:w16se="http://schemas.microsoft.com/office/word/2015/wordml/symex" xmlns:cx1="http://schemas.microsoft.com/office/drawing/2015/9/8/chartex" xmlns:cx="http://schemas.microsoft.com/office/drawing/2014/chartex" xmlns:lc="http://schemas.openxmlformats.org/drawingml/2006/lockedCanvas" r:embed="rId24"/>
              </a:ext>
            </a:extLst>
          </a:blip>
          <a:stretch>
            <a:fillRect/>
          </a:stretch>
        </p:blipFill>
        <p:spPr>
          <a:xfrm>
            <a:off x="4108383" y="381578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962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6778" y="1706246"/>
            <a:ext cx="10006385" cy="46021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8000" b="1" dirty="0" smtClean="0"/>
              <a:t>ACTION:</a:t>
            </a:r>
            <a:r>
              <a:rPr lang="en-US" sz="8000" dirty="0" smtClean="0"/>
              <a:t> Develop </a:t>
            </a:r>
            <a:r>
              <a:rPr lang="en-US" sz="8000" dirty="0"/>
              <a:t>and deliver health equity training(s) - To build capacity and raise awareness of local health equity issues</a:t>
            </a:r>
            <a:endParaRPr lang="en-CA" sz="8000" dirty="0"/>
          </a:p>
          <a:p>
            <a:pPr algn="l"/>
            <a:r>
              <a:rPr lang="en-US" sz="8000" b="1" dirty="0"/>
              <a:t>Working group members: </a:t>
            </a:r>
          </a:p>
          <a:p>
            <a:pPr algn="l"/>
            <a:endParaRPr lang="en-US" dirty="0"/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400" dirty="0"/>
              <a:t>Heather Hayes, Orangeville Foodbank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400" dirty="0"/>
              <a:t>Maureen </a:t>
            </a:r>
            <a:r>
              <a:rPr lang="en-US" sz="6400" dirty="0" err="1"/>
              <a:t>Riedler</a:t>
            </a:r>
            <a:r>
              <a:rPr lang="en-US" sz="6400" dirty="0"/>
              <a:t>, Hospice Dufferin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400" dirty="0"/>
              <a:t>Andrea </a:t>
            </a:r>
            <a:r>
              <a:rPr lang="en-US" sz="6400" dirty="0" err="1"/>
              <a:t>Noorani</a:t>
            </a:r>
            <a:r>
              <a:rPr lang="en-US" sz="6400" dirty="0"/>
              <a:t>, Friends &amp; Advocates, Peel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6400" dirty="0"/>
              <a:t>John </a:t>
            </a:r>
            <a:r>
              <a:rPr lang="en-CA" sz="6400" dirty="0" err="1"/>
              <a:t>Oosterhof</a:t>
            </a:r>
            <a:r>
              <a:rPr lang="en-CA" sz="6400" dirty="0"/>
              <a:t> , Community Member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6400" dirty="0"/>
              <a:t>Wendy Taylor-Brett , CW Local Health Integration Network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6400" dirty="0"/>
              <a:t>Julie Vanderwerf, Community Services, Dufferin County</a:t>
            </a:r>
            <a:r>
              <a:rPr lang="en-CA" dirty="0"/>
              <a:t/>
            </a:r>
            <a:br>
              <a:rPr lang="en-CA" dirty="0"/>
            </a:br>
            <a:endParaRPr lang="en-US" dirty="0"/>
          </a:p>
          <a:p>
            <a:pPr algn="l"/>
            <a:r>
              <a:rPr lang="en-US" sz="8000" b="1" dirty="0"/>
              <a:t>Top 3 actions: </a:t>
            </a:r>
          </a:p>
          <a:p>
            <a:pPr algn="l"/>
            <a:r>
              <a:rPr lang="en-US" sz="8000" dirty="0"/>
              <a:t>1. Health Equity workshops scheduled: 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6400" dirty="0"/>
              <a:t>Treating Patients with C.A.R.E. and the Empathy Effect-June 4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6400" dirty="0"/>
              <a:t>Bridges Out of Poverty –September 16 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6400" dirty="0"/>
              <a:t>GW Task Force to Eliminate Poverty with Community Members speaking to lived experience-Fall 2019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6400" dirty="0"/>
              <a:t>CW LHIN &amp; William Osler Health System -Fall 2019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endParaRPr lang="en-US" sz="6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53852" y="381578"/>
          <a:ext cx="6322795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000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227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EQUITY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9" name="Picture 8" descr="Related image"/>
          <p:cNvPicPr/>
          <p:nvPr/>
        </p:nvPicPr>
        <p:blipFill rotWithShape="1"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1293" b="99620" l="50860" r="100000">
                        <a14:foregroundMark x1="61605" y1="36122" x2="61605" y2="36122"/>
                        <a14:foregroundMark x1="53582" y1="39924" x2="53582" y2="39924"/>
                        <a14:foregroundMark x1="78797" y1="35741" x2="78797" y2="35741"/>
                        <a14:foregroundMark x1="92693" y1="37643" x2="92693" y2="37643"/>
                        <a14:foregroundMark x1="63754" y1="93916" x2="63754" y2="93916"/>
                        <a14:foregroundMark x1="92693" y1="79087" x2="92693" y2="79087"/>
                        <a14:foregroundMark x1="93410" y1="90875" x2="93410" y2="908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146" t="20660"/>
          <a:stretch/>
        </p:blipFill>
        <p:spPr bwMode="auto">
          <a:xfrm>
            <a:off x="3911066" y="448253"/>
            <a:ext cx="914400" cy="5486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Image result for top priority red image"/>
          <p:cNvPicPr/>
          <p:nvPr/>
        </p:nvPicPr>
        <p:blipFill rotWithShape="1"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" t="17332" b="27105"/>
          <a:stretch/>
        </p:blipFill>
        <p:spPr bwMode="auto">
          <a:xfrm rot="154238">
            <a:off x="79074" y="1853534"/>
            <a:ext cx="1427537" cy="590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ED18AE0-83E0-4AB8-B476-A980E9D0332F}"/>
              </a:ext>
            </a:extLst>
          </p:cNvPr>
          <p:cNvSpPr txBox="1"/>
          <p:nvPr/>
        </p:nvSpPr>
        <p:spPr>
          <a:xfrm>
            <a:off x="6814503" y="2401456"/>
            <a:ext cx="50002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Leslie Barnes, Services and Housing in the Province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Heidi </a:t>
            </a:r>
            <a:r>
              <a:rPr lang="en-CA" sz="1600" dirty="0" err="1"/>
              <a:t>Vanderhorst</a:t>
            </a:r>
            <a:r>
              <a:rPr lang="en-CA" sz="1600" dirty="0"/>
              <a:t> , Dufferin Family Health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Tim Smith ,CMHA, Peel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Mary Wheelwright , Headwaters Health Care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Elaine Capes, Coordinator, DCEC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Dave Pearson</a:t>
            </a:r>
            <a:r>
              <a:rPr lang="en-CA" dirty="0"/>
              <a:t>, </a:t>
            </a:r>
            <a:r>
              <a:rPr lang="en-CA" sz="1600" dirty="0"/>
              <a:t>CW Local Health Integration Network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5241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4662" y="287540"/>
            <a:ext cx="7333969" cy="87006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8982" y="2027672"/>
            <a:ext cx="10474036" cy="444875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2. Communication:  Development of Health Equity messages </a:t>
            </a:r>
          </a:p>
          <a:p>
            <a:pPr marL="3140075" indent="-3140075" algn="l"/>
            <a:r>
              <a:rPr lang="en-US" dirty="0"/>
              <a:t>3. Promotion/informing: Developed and implementation of social media accounts,    Join-In and updated website</a:t>
            </a:r>
            <a:endParaRPr lang="en-CA" dirty="0"/>
          </a:p>
          <a:p>
            <a:pPr algn="l"/>
            <a:r>
              <a:rPr lang="en-US" b="1" dirty="0"/>
              <a:t>Stories of Success</a:t>
            </a:r>
            <a:r>
              <a:rPr lang="en-US" dirty="0"/>
              <a:t>: (i.e. new connections, a changed practice, greater awareness, increased will)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Awareness of the work that is currently being done in other </a:t>
            </a:r>
            <a:r>
              <a:rPr lang="en-US" dirty="0" smtClean="0"/>
              <a:t>agencies/organizations/ </a:t>
            </a:r>
            <a:r>
              <a:rPr lang="en-US" dirty="0"/>
              <a:t>community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Pilot project underway</a:t>
            </a:r>
            <a:r>
              <a:rPr lang="en-CA" dirty="0"/>
              <a:t> in Brampton/palliative care and working with vulnerable populations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CA" dirty="0"/>
              <a:t>Poverty simulation exercise- Arthur –Fall 2019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CA" dirty="0"/>
              <a:t>Organizations use of the Health Equity Impact Assessment (HEIA)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CA" dirty="0"/>
              <a:t>Moving forward:  Discussions to review current barriers that exist in Dufferin by engaging and working with and listening to members of the community with lived experience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CA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lvl="1" indent="-28575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39" y="213680"/>
            <a:ext cx="2907792" cy="144475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53852" y="381578"/>
          <a:ext cx="6322795" cy="6819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000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227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EQUITY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5" name="Graphic 263" descr="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0" y="-2342862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263" descr="Hous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2998" y="1157606"/>
            <a:ext cx="548640" cy="548640"/>
          </a:xfrm>
          <a:prstGeom prst="rect">
            <a:avLst/>
          </a:prstGeom>
        </p:spPr>
      </p:pic>
      <p:pic>
        <p:nvPicPr>
          <p:cNvPr id="9" name="Picture 8" descr="Related image"/>
          <p:cNvPicPr/>
          <p:nvPr/>
        </p:nvPicPr>
        <p:blipFill rotWithShape="1"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1293" b="99620" l="50860" r="100000">
                        <a14:foregroundMark x1="61605" y1="36122" x2="61605" y2="36122"/>
                        <a14:foregroundMark x1="53582" y1="39924" x2="53582" y2="39924"/>
                        <a14:foregroundMark x1="78797" y1="35741" x2="78797" y2="35741"/>
                        <a14:foregroundMark x1="92693" y1="37643" x2="92693" y2="37643"/>
                        <a14:foregroundMark x1="63754" y1="93916" x2="63754" y2="93916"/>
                        <a14:foregroundMark x1="92693" y1="79087" x2="92693" y2="79087"/>
                        <a14:foregroundMark x1="93410" y1="90875" x2="93410" y2="908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146" t="20660"/>
          <a:stretch/>
        </p:blipFill>
        <p:spPr bwMode="auto">
          <a:xfrm>
            <a:off x="3911066" y="448253"/>
            <a:ext cx="914400" cy="5486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1132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902</Words>
  <Application>Microsoft Office PowerPoint</Application>
  <PresentationFormat>Widescreen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DCEC June 13th, 2019  meeting #4</vt:lpstr>
      <vt:lpstr>DCEC June 13th, 2019  meeting #4</vt:lpstr>
      <vt:lpstr>Mid year review  (Dec 13 to June 13)</vt:lpstr>
      <vt:lpstr>Mid year review  (Dec 13 to June 13)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19</cp:revision>
  <dcterms:created xsi:type="dcterms:W3CDTF">2019-04-01T22:40:27Z</dcterms:created>
  <dcterms:modified xsi:type="dcterms:W3CDTF">2019-06-13T06:25:05Z</dcterms:modified>
</cp:coreProperties>
</file>