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5"/>
  </p:sldMasterIdLst>
  <p:notesMasterIdLst>
    <p:notesMasterId r:id="rId14"/>
  </p:notesMasterIdLst>
  <p:handoutMasterIdLst>
    <p:handoutMasterId r:id="rId15"/>
  </p:handoutMasterIdLst>
  <p:sldIdLst>
    <p:sldId id="256" r:id="rId6"/>
    <p:sldId id="348" r:id="rId7"/>
    <p:sldId id="353" r:id="rId8"/>
    <p:sldId id="281" r:id="rId9"/>
    <p:sldId id="355" r:id="rId10"/>
    <p:sldId id="349" r:id="rId11"/>
    <p:sldId id="354" r:id="rId12"/>
    <p:sldId id="352" r:id="rId13"/>
  </p:sldIdLst>
  <p:sldSz cx="9144000" cy="6858000" type="screen4x3"/>
  <p:notesSz cx="7023100" cy="93091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00FF"/>
    <a:srgbClr val="FFCC00"/>
    <a:srgbClr val="CC6600"/>
    <a:srgbClr val="996633"/>
    <a:srgbClr val="993300"/>
    <a:srgbClr val="FFCC99"/>
    <a:srgbClr val="CC99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591" autoAdjust="0"/>
  </p:normalViewPr>
  <p:slideViewPr>
    <p:cSldViewPr>
      <p:cViewPr varScale="1">
        <p:scale>
          <a:sx n="55" d="100"/>
          <a:sy n="55" d="100"/>
        </p:scale>
        <p:origin x="508" y="6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2916" cy="466409"/>
          </a:xfrm>
          <a:prstGeom prst="rect">
            <a:avLst/>
          </a:prstGeom>
        </p:spPr>
        <p:txBody>
          <a:bodyPr vert="horz" lIns="91999" tIns="45999" rIns="91999" bIns="4599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581" y="1"/>
            <a:ext cx="3042916" cy="466409"/>
          </a:xfrm>
          <a:prstGeom prst="rect">
            <a:avLst/>
          </a:prstGeom>
        </p:spPr>
        <p:txBody>
          <a:bodyPr vert="horz" lIns="91999" tIns="45999" rIns="91999" bIns="45999" rtlCol="0"/>
          <a:lstStyle>
            <a:lvl1pPr algn="r">
              <a:defRPr sz="1200"/>
            </a:lvl1pPr>
          </a:lstStyle>
          <a:p>
            <a:fld id="{47D7AC9E-02BA-4A12-8DC3-26CF216134FC}" type="datetimeFigureOut">
              <a:rPr lang="en-US" smtClean="0"/>
              <a:t>1/17/2018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693"/>
            <a:ext cx="3042916" cy="466409"/>
          </a:xfrm>
          <a:prstGeom prst="rect">
            <a:avLst/>
          </a:prstGeom>
        </p:spPr>
        <p:txBody>
          <a:bodyPr vert="horz" lIns="91999" tIns="45999" rIns="91999" bIns="4599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581" y="8842693"/>
            <a:ext cx="3042916" cy="466409"/>
          </a:xfrm>
          <a:prstGeom prst="rect">
            <a:avLst/>
          </a:prstGeom>
        </p:spPr>
        <p:txBody>
          <a:bodyPr vert="horz" lIns="91999" tIns="45999" rIns="91999" bIns="45999" rtlCol="0" anchor="b"/>
          <a:lstStyle>
            <a:lvl1pPr algn="r">
              <a:defRPr sz="1200"/>
            </a:lvl1pPr>
          </a:lstStyle>
          <a:p>
            <a:fld id="{BDA71762-1048-4884-9985-CFA74F2DDA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216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2916" cy="464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305" tIns="46652" rIns="93305" bIns="46652" numCol="1" anchor="t" anchorCtr="0" compatLnSpc="1">
            <a:prstTxWarp prst="textNoShape">
              <a:avLst/>
            </a:prstTxWarp>
          </a:bodyPr>
          <a:lstStyle>
            <a:lvl1pPr defTabSz="932762" eaLnBrk="0" hangingPunct="0"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2057" name="Rectangle 9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700088"/>
            <a:ext cx="4654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668" y="4422142"/>
            <a:ext cx="5151771" cy="4188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305" tIns="46652" rIns="93305" bIns="466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980185" y="0"/>
            <a:ext cx="3042916" cy="464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305" tIns="46652" rIns="93305" bIns="46652" numCol="1" anchor="t" anchorCtr="0" compatLnSpc="1">
            <a:prstTxWarp prst="textNoShape">
              <a:avLst/>
            </a:prstTxWarp>
          </a:bodyPr>
          <a:lstStyle>
            <a:lvl1pPr algn="r" defTabSz="932762" eaLnBrk="0" hangingPunct="0"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4283"/>
            <a:ext cx="3042916" cy="464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305" tIns="46652" rIns="93305" bIns="46652" numCol="1" anchor="b" anchorCtr="0" compatLnSpc="1">
            <a:prstTxWarp prst="textNoShape">
              <a:avLst/>
            </a:prstTxWarp>
          </a:bodyPr>
          <a:lstStyle>
            <a:lvl1pPr defTabSz="932762" eaLnBrk="0" hangingPunct="0"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80185" y="8844283"/>
            <a:ext cx="3042916" cy="464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305" tIns="46652" rIns="93305" bIns="46652" numCol="1" anchor="b" anchorCtr="0" compatLnSpc="1">
            <a:prstTxWarp prst="textNoShape">
              <a:avLst/>
            </a:prstTxWarp>
          </a:bodyPr>
          <a:lstStyle>
            <a:lvl1pPr algn="r" defTabSz="932762" eaLnBrk="0" hangingPunct="0">
              <a:defRPr sz="1200">
                <a:latin typeface="Times New Roman" pitchFamily="18" charset="0"/>
              </a:defRPr>
            </a:lvl1pPr>
          </a:lstStyle>
          <a:p>
            <a:fld id="{C5AD84BD-B57F-44ED-B432-012949432F9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0049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D84BD-B57F-44ED-B432-012949432F9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948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D84BD-B57F-44ED-B432-012949432F9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2143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D84BD-B57F-44ED-B432-012949432F9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654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D84BD-B57F-44ED-B432-012949432F9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4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D84BD-B57F-44ED-B432-012949432F9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1039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D84BD-B57F-44ED-B432-012949432F9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221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716585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515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239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969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436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2524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023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1164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92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724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472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534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718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01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627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932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971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813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869116" y="3124200"/>
            <a:ext cx="6748499" cy="1371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Programs to Address Poverty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2259701" y="4724400"/>
            <a:ext cx="6324600" cy="6858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Dufferin</a:t>
            </a:r>
            <a:r>
              <a:rPr lang="en-US" dirty="0" smtClean="0"/>
              <a:t> County Poverty Reduction Taskforce Summit</a:t>
            </a:r>
          </a:p>
          <a:p>
            <a:r>
              <a:rPr lang="en-US" dirty="0" smtClean="0"/>
              <a:t>Wednesday, January 17, 2018</a:t>
            </a:r>
            <a:endParaRPr lang="en-US" dirty="0"/>
          </a:p>
        </p:txBody>
      </p:sp>
      <p:sp>
        <p:nvSpPr>
          <p:cNvPr id="3" name="AutoShape 2" descr="Image result for cmhc"/>
          <p:cNvSpPr>
            <a:spLocks noChangeAspect="1" noChangeArrowheads="1"/>
          </p:cNvSpPr>
          <p:nvPr/>
        </p:nvSpPr>
        <p:spPr bwMode="auto">
          <a:xfrm>
            <a:off x="63500" y="-136525"/>
            <a:ext cx="143827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600200"/>
            <a:ext cx="4004423" cy="83820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8153400" cy="4800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600" dirty="0" smtClean="0"/>
              <a:t>Homelessness Prevention Program</a:t>
            </a:r>
          </a:p>
          <a:p>
            <a:r>
              <a:rPr lang="en-US" dirty="0" smtClean="0"/>
              <a:t>Assist low income households with programs to help them obtain and maintain affordable housing including </a:t>
            </a:r>
          </a:p>
          <a:p>
            <a:pPr lvl="1"/>
            <a:r>
              <a:rPr lang="en-US" sz="1900" dirty="0" smtClean="0"/>
              <a:t>First and/or last month rent </a:t>
            </a:r>
          </a:p>
          <a:p>
            <a:pPr lvl="1"/>
            <a:r>
              <a:rPr lang="en-US" sz="1900" dirty="0" smtClean="0"/>
              <a:t>Rent arrears</a:t>
            </a:r>
          </a:p>
          <a:p>
            <a:pPr lvl="1"/>
            <a:r>
              <a:rPr lang="en-US" sz="1900" dirty="0" smtClean="0"/>
              <a:t>Utility support </a:t>
            </a:r>
          </a:p>
          <a:p>
            <a:pPr lvl="1"/>
            <a:r>
              <a:rPr lang="en-US" sz="1900" dirty="0" smtClean="0"/>
              <a:t>Utility arrears</a:t>
            </a:r>
          </a:p>
          <a:p>
            <a:r>
              <a:rPr lang="en-US" dirty="0" smtClean="0"/>
              <a:t>Application agency for Ontario Electricity Support Program (OESP)</a:t>
            </a:r>
          </a:p>
          <a:p>
            <a:pPr lvl="1"/>
            <a:r>
              <a:rPr lang="en-US" sz="1900" dirty="0" smtClean="0"/>
              <a:t>Program for low income households to receive ongoing rebate on hydro bill</a:t>
            </a:r>
          </a:p>
          <a:p>
            <a:r>
              <a:rPr lang="en-US" sz="2500" dirty="0" smtClean="0"/>
              <a:t>Application and processing agency for Low Energy Assistance Plan (LEAP)</a:t>
            </a:r>
          </a:p>
          <a:p>
            <a:pPr lvl="1"/>
            <a:r>
              <a:rPr lang="en-US" sz="1900" dirty="0" smtClean="0"/>
              <a:t>Program for low income households to apply for arrears relief on Hydro and Gas bills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304800"/>
            <a:ext cx="1676409" cy="1676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95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304800"/>
            <a:ext cx="1676409" cy="1676409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676400"/>
            <a:ext cx="7704667" cy="3332816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 smtClean="0"/>
              <a:t>Ontario Renovates</a:t>
            </a:r>
          </a:p>
          <a:p>
            <a:r>
              <a:rPr lang="en-US" sz="1900" dirty="0" smtClean="0"/>
              <a:t>Grant program for modifications to existing home to address accessibility </a:t>
            </a:r>
          </a:p>
          <a:p>
            <a:r>
              <a:rPr lang="en-US" sz="1900" dirty="0" smtClean="0"/>
              <a:t>Renters and home owners can apply</a:t>
            </a:r>
          </a:p>
          <a:p>
            <a:r>
              <a:rPr lang="en-US" sz="1900" dirty="0" smtClean="0"/>
              <a:t>Maximum of $5000 in value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12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182" y="304800"/>
            <a:ext cx="1676409" cy="1676409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90600" y="1447800"/>
            <a:ext cx="7086600" cy="4114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 smtClean="0"/>
              <a:t>Home Ownership Program</a:t>
            </a:r>
          </a:p>
          <a:p>
            <a:pPr algn="just"/>
            <a:r>
              <a:rPr lang="en-US" sz="1900" dirty="0" smtClean="0"/>
              <a:t>Provides interest free </a:t>
            </a:r>
            <a:r>
              <a:rPr lang="en-US" sz="1900" dirty="0" err="1" smtClean="0"/>
              <a:t>downpayment</a:t>
            </a:r>
            <a:r>
              <a:rPr lang="en-US" sz="1900" dirty="0" smtClean="0"/>
              <a:t> assistance to eligible households that qualify for a traditional mortgage</a:t>
            </a:r>
          </a:p>
          <a:p>
            <a:pPr algn="just"/>
            <a:r>
              <a:rPr lang="en-US" sz="1900" dirty="0" smtClean="0"/>
              <a:t>Must be a current renter</a:t>
            </a:r>
          </a:p>
          <a:p>
            <a:pPr algn="just"/>
            <a:r>
              <a:rPr lang="en-US" sz="1900" dirty="0" smtClean="0"/>
              <a:t>Must purchase within </a:t>
            </a:r>
            <a:r>
              <a:rPr lang="en-US" sz="1900" dirty="0" err="1" smtClean="0"/>
              <a:t>Dufferin</a:t>
            </a:r>
            <a:r>
              <a:rPr lang="en-US" sz="1900" dirty="0" smtClean="0"/>
              <a:t> County</a:t>
            </a:r>
          </a:p>
          <a:p>
            <a:pPr algn="just"/>
            <a:r>
              <a:rPr lang="en-US" sz="1900" dirty="0" smtClean="0"/>
              <a:t>Maximum </a:t>
            </a:r>
            <a:r>
              <a:rPr lang="en-US" sz="1900" dirty="0" err="1" smtClean="0"/>
              <a:t>downpayment</a:t>
            </a:r>
            <a:r>
              <a:rPr lang="en-US" sz="1900" dirty="0" smtClean="0"/>
              <a:t> amount is $45000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4422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1924" y="1143004"/>
            <a:ext cx="7704667" cy="4343396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 smtClean="0"/>
              <a:t>Social Housing</a:t>
            </a:r>
            <a:endParaRPr lang="en-US" dirty="0" smtClean="0"/>
          </a:p>
          <a:p>
            <a:r>
              <a:rPr lang="en-US" dirty="0" smtClean="0"/>
              <a:t>The County owns and operates 282 units including rent geared to income, affordable and market rent rates</a:t>
            </a:r>
          </a:p>
          <a:p>
            <a:r>
              <a:rPr lang="en-US" dirty="0" smtClean="0"/>
              <a:t>107 Rent Supplement agreements to provide rent geared to income in private units</a:t>
            </a:r>
          </a:p>
          <a:p>
            <a:r>
              <a:rPr lang="en-US" dirty="0" smtClean="0"/>
              <a:t>275 units in Housing Providers that receive funding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182" y="304800"/>
            <a:ext cx="1676409" cy="1676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862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182" y="304800"/>
            <a:ext cx="1676409" cy="1676409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43000" y="1143004"/>
            <a:ext cx="7086600" cy="4267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 smtClean="0"/>
              <a:t>Housing Access </a:t>
            </a:r>
            <a:r>
              <a:rPr lang="en-US" sz="3600" dirty="0" err="1" smtClean="0"/>
              <a:t>Dufferin</a:t>
            </a:r>
            <a:endParaRPr lang="en-US" sz="3600" dirty="0" smtClean="0"/>
          </a:p>
          <a:p>
            <a:pPr marL="461963" lvl="1" indent="-461963" algn="just"/>
            <a:r>
              <a:rPr lang="en-US" dirty="0" smtClean="0"/>
              <a:t>Centralized waitlist for subsidized housing in </a:t>
            </a:r>
            <a:r>
              <a:rPr lang="en-US" dirty="0" err="1" smtClean="0"/>
              <a:t>Dufferin</a:t>
            </a:r>
            <a:endParaRPr lang="en-US" dirty="0" smtClean="0"/>
          </a:p>
          <a:p>
            <a:pPr marL="461963" lvl="1" indent="-461963" algn="just"/>
            <a:r>
              <a:rPr lang="en-US" dirty="0" smtClean="0"/>
              <a:t>Includes market, affordable and rent-geared to income units for singles, families and seniors</a:t>
            </a:r>
          </a:p>
          <a:p>
            <a:pPr marL="461963" lvl="1" indent="-461963" algn="just"/>
            <a:r>
              <a:rPr lang="en-US" dirty="0" smtClean="0"/>
              <a:t>Includes units owned by </a:t>
            </a:r>
            <a:r>
              <a:rPr lang="en-US" dirty="0" err="1" smtClean="0"/>
              <a:t>Dufferin</a:t>
            </a:r>
            <a:r>
              <a:rPr lang="en-US" dirty="0" smtClean="0"/>
              <a:t> County as well as private providers who receive government funding</a:t>
            </a:r>
          </a:p>
        </p:txBody>
      </p:sp>
    </p:spTree>
    <p:extLst>
      <p:ext uri="{BB962C8B-B14F-4D97-AF65-F5344CB8AC3E}">
        <p14:creationId xmlns:p14="http://schemas.microsoft.com/office/powerpoint/2010/main" val="19921773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1143004"/>
            <a:ext cx="7704667" cy="1600199"/>
          </a:xfrm>
        </p:spPr>
        <p:txBody>
          <a:bodyPr>
            <a:normAutofit/>
          </a:bodyPr>
          <a:lstStyle/>
          <a:p>
            <a:r>
              <a:rPr lang="en-US" dirty="0" smtClean="0"/>
              <a:t>Program Stats</a:t>
            </a:r>
            <a:br>
              <a:rPr lang="en-US" dirty="0" smtClean="0"/>
            </a:br>
            <a:r>
              <a:rPr lang="en-US" sz="2200" dirty="0" smtClean="0"/>
              <a:t>Following chart represents households per year who access the services we provide</a:t>
            </a:r>
            <a:endParaRPr lang="en-US" sz="22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5300120"/>
              </p:ext>
            </p:extLst>
          </p:nvPr>
        </p:nvGraphicFramePr>
        <p:xfrm>
          <a:off x="917860" y="2895600"/>
          <a:ext cx="776894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2">
                  <a:extLst>
                    <a:ext uri="{9D8B030D-6E8A-4147-A177-3AD203B41FA5}">
                      <a16:colId xmlns:a16="http://schemas.microsoft.com/office/drawing/2014/main" xmlns="" val="29656166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300321456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510853381"/>
                    </a:ext>
                  </a:extLst>
                </a:gridCol>
                <a:gridCol w="1368138">
                  <a:extLst>
                    <a:ext uri="{9D8B030D-6E8A-4147-A177-3AD203B41FA5}">
                      <a16:colId xmlns:a16="http://schemas.microsoft.com/office/drawing/2014/main" xmlns="" val="20907620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20315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Homelessness</a:t>
                      </a:r>
                      <a:r>
                        <a:rPr lang="en-US" baseline="0" dirty="0" smtClean="0"/>
                        <a:t> Prevention 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76695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Ontario Renovates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49673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Homeownership 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0239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Housing Access </a:t>
                      </a:r>
                      <a:r>
                        <a:rPr lang="en-US" dirty="0" err="1" smtClean="0"/>
                        <a:t>Dufferin</a:t>
                      </a:r>
                      <a:r>
                        <a:rPr lang="en-US" dirty="0" smtClean="0"/>
                        <a:t> – </a:t>
                      </a:r>
                      <a:r>
                        <a:rPr lang="en-US" b="1" dirty="0" smtClean="0"/>
                        <a:t>on waitlist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61740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Housing</a:t>
                      </a:r>
                      <a:r>
                        <a:rPr lang="en-US" baseline="0" dirty="0" smtClean="0"/>
                        <a:t> Access </a:t>
                      </a:r>
                      <a:r>
                        <a:rPr lang="en-US" baseline="0" dirty="0" err="1" smtClean="0"/>
                        <a:t>Dufferin</a:t>
                      </a:r>
                      <a:r>
                        <a:rPr lang="en-US" baseline="0" dirty="0" smtClean="0"/>
                        <a:t> – </a:t>
                      </a:r>
                      <a:r>
                        <a:rPr lang="en-US" b="1" baseline="0" dirty="0" smtClean="0"/>
                        <a:t>housed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08558982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182" y="304800"/>
            <a:ext cx="1676409" cy="1676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875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182" y="304800"/>
            <a:ext cx="1676409" cy="1676409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90600" y="1828812"/>
            <a:ext cx="7704667" cy="44195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sz="1900" dirty="0" smtClean="0"/>
          </a:p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62000" y="1676400"/>
            <a:ext cx="7704667" cy="4345801"/>
          </a:xfrm>
        </p:spPr>
        <p:txBody>
          <a:bodyPr>
            <a:normAutofit/>
          </a:bodyPr>
          <a:lstStyle/>
          <a:p>
            <a:r>
              <a:rPr lang="en-US" sz="2000" i="1" dirty="0" smtClean="0"/>
              <a:t>*All programs have application criteria that must be met</a:t>
            </a:r>
            <a:br>
              <a:rPr lang="en-US" sz="2000" i="1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900" dirty="0" smtClean="0"/>
              <a:t>30 Centre St. Orangeville</a:t>
            </a:r>
            <a:br>
              <a:rPr lang="en-US" sz="2900" dirty="0" smtClean="0"/>
            </a:br>
            <a:r>
              <a:rPr lang="en-US" sz="2900" dirty="0" smtClean="0"/>
              <a:t/>
            </a:r>
            <a:br>
              <a:rPr lang="en-US" sz="2900" dirty="0" smtClean="0"/>
            </a:br>
            <a:r>
              <a:rPr lang="en-US" sz="2900" dirty="0" smtClean="0"/>
              <a:t>519-941-6991 ex 2110</a:t>
            </a:r>
            <a:br>
              <a:rPr lang="en-US" sz="2900" dirty="0" smtClean="0"/>
            </a:br>
            <a:r>
              <a:rPr lang="en-US" sz="2900" dirty="0"/>
              <a:t/>
            </a:r>
            <a:br>
              <a:rPr lang="en-US" sz="2900" dirty="0"/>
            </a:br>
            <a:r>
              <a:rPr lang="en-US" sz="2900" dirty="0" smtClean="0"/>
              <a:t>dufferincounty.ca</a:t>
            </a:r>
            <a:br>
              <a:rPr lang="en-US" sz="2900" dirty="0" smtClean="0"/>
            </a:br>
            <a:r>
              <a:rPr lang="en-US" sz="2900" dirty="0" smtClean="0"/>
              <a:t/>
            </a:r>
            <a:br>
              <a:rPr lang="en-US" sz="2900" dirty="0" smtClean="0"/>
            </a:br>
            <a:r>
              <a:rPr lang="en-US" sz="2900" dirty="0" smtClean="0"/>
              <a:t>hpp@dufferincounty.ca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25361954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RANCHTO" val="262"/>
  <p:tag name="HOTSPOTTYPE" val="DefinedInNavigator"/>
  <p:tag name="DEFINEDINNAVIGATOR" val="True"/>
  <p:tag name="WASPOLLED" val="DBA22B368FA84F5E917786CDC5768FCF"/>
  <p:tag name="TPVERSION" val="5"/>
  <p:tag name="TPFULLVERSION" val="5.3.2.24"/>
  <p:tag name="PPTVERSION" val="16"/>
  <p:tag name="TPOS" val="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886be9a5-705b-437f-953c-b2389d8a532e">RR2XKJKN523K-222-62417</_dlc_DocId>
    <_dlc_DocIdUrl xmlns="886be9a5-705b-437f-953c-b2389d8a532e">
      <Url>https://portal.dufferincounty.ca/cs/_layouts/15/DocIdRedir.aspx?ID=RR2XKJKN523K-222-62417</Url>
      <Description>RR2XKJKN523K-222-62417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BFD3A66FC65344BBF52AA833147CE7" ma:contentTypeVersion="0" ma:contentTypeDescription="Create a new document." ma:contentTypeScope="" ma:versionID="8e3e157ac38a0b915560fa9873daebd8">
  <xsd:schema xmlns:xsd="http://www.w3.org/2001/XMLSchema" xmlns:xs="http://www.w3.org/2001/XMLSchema" xmlns:p="http://schemas.microsoft.com/office/2006/metadata/properties" xmlns:ns2="886be9a5-705b-437f-953c-b2389d8a532e" targetNamespace="http://schemas.microsoft.com/office/2006/metadata/properties" ma:root="true" ma:fieldsID="8df02e6d9363bf48139a667d753ca51f" ns2:_="">
    <xsd:import namespace="886be9a5-705b-437f-953c-b2389d8a532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6be9a5-705b-437f-953c-b2389d8a532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F0C9E19-B46D-4E81-B3DB-5F12CD6215D9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2DC823F1-76BB-4866-B53A-5E4E5264185A}">
  <ds:schemaRefs>
    <ds:schemaRef ds:uri="http://schemas.microsoft.com/office/2006/documentManagement/types"/>
    <ds:schemaRef ds:uri="http://purl.org/dc/dcmitype/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886be9a5-705b-437f-953c-b2389d8a532e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91D41E9-1653-43FB-AC5C-2F8E545BDF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6be9a5-705b-437f-953c-b2389d8a53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C42F2CC-5C4D-4D63-A11C-DE98A1D60E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5474</TotalTime>
  <Words>286</Words>
  <Application>Microsoft Office PowerPoint</Application>
  <PresentationFormat>On-screen Show (4:3)</PresentationFormat>
  <Paragraphs>62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Corbel</vt:lpstr>
      <vt:lpstr>Times New Roman</vt:lpstr>
      <vt:lpstr>Parallax</vt:lpstr>
      <vt:lpstr>Programs to Address Poverty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Program Stats Following chart represents households per year who access the services we provide</vt:lpstr>
      <vt:lpstr>*All programs have application criteria that must be met  30 Centre St. Orangeville  519-941-6991 ex 2110  dufferincounty.ca  hpp@dufferincounty.ca</vt:lpstr>
    </vt:vector>
  </TitlesOfParts>
  <Company>County of Dufferin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McGregor</dc:creator>
  <cp:keywords/>
  <cp:lastModifiedBy>User</cp:lastModifiedBy>
  <cp:revision>254</cp:revision>
  <cp:lastPrinted>2018-01-16T15:53:19Z</cp:lastPrinted>
  <dcterms:created xsi:type="dcterms:W3CDTF">2014-11-24T02:36:01Z</dcterms:created>
  <dcterms:modified xsi:type="dcterms:W3CDTF">2018-01-17T16:48:33Z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TC010184381033</vt:lpwstr>
  </property>
  <property fmtid="{D5CDD505-2E9C-101B-9397-08002B2CF9AE}" pid="3" name="ContentTypeId">
    <vt:lpwstr>0x01010060BFD3A66FC65344BBF52AA833147CE7</vt:lpwstr>
  </property>
  <property fmtid="{D5CDD505-2E9C-101B-9397-08002B2CF9AE}" pid="4" name="_dlc_DocIdItemGuid">
    <vt:lpwstr>cbe582ee-662d-4f3f-a24c-02ed513cb69f</vt:lpwstr>
  </property>
</Properties>
</file>