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263" r:id="rId3"/>
    <p:sldId id="274" r:id="rId4"/>
    <p:sldId id="257" r:id="rId5"/>
    <p:sldId id="272" r:id="rId6"/>
    <p:sldId id="258" r:id="rId7"/>
    <p:sldId id="259" r:id="rId8"/>
    <p:sldId id="273" r:id="rId9"/>
    <p:sldId id="265" r:id="rId10"/>
    <p:sldId id="266" r:id="rId11"/>
    <p:sldId id="267" r:id="rId12"/>
    <p:sldId id="268" r:id="rId13"/>
    <p:sldId id="269" r:id="rId14"/>
    <p:sldId id="270" r:id="rId15"/>
    <p:sldId id="275" r:id="rId16"/>
    <p:sldId id="264"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780A"/>
    <a:srgbClr val="145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p:restoredTop sz="57432"/>
  </p:normalViewPr>
  <p:slideViewPr>
    <p:cSldViewPr snapToGrid="0" snapToObjects="1">
      <p:cViewPr varScale="1">
        <p:scale>
          <a:sx n="47" d="100"/>
          <a:sy n="47" d="100"/>
        </p:scale>
        <p:origin x="18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30092A-86EB-BF4D-B00C-782E872DD8EC}" type="datetimeFigureOut">
              <a:rPr lang="en-US" smtClean="0"/>
              <a:t>11/28/2019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F9B2C-D777-1841-B51B-B2FB5D92C5F2}" type="slidenum">
              <a:rPr lang="en-US" smtClean="0"/>
              <a:t>‹#›</a:t>
            </a:fld>
            <a:endParaRPr lang="en-US"/>
          </a:p>
        </p:txBody>
      </p:sp>
    </p:spTree>
    <p:extLst>
      <p:ext uri="{BB962C8B-B14F-4D97-AF65-F5344CB8AC3E}">
        <p14:creationId xmlns:p14="http://schemas.microsoft.com/office/powerpoint/2010/main" val="2100629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6FF7F-0DDD-FB4D-A590-DC30A0C994D5}" type="datetimeFigureOut">
              <a:rPr lang="en-US" smtClean="0"/>
              <a:t>11/28/2019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20A81-5A55-854B-82E9-596354BCF09B}" type="slidenum">
              <a:rPr lang="en-US" smtClean="0"/>
              <a:t>‹#›</a:t>
            </a:fld>
            <a:endParaRPr lang="en-US"/>
          </a:p>
        </p:txBody>
      </p:sp>
    </p:spTree>
    <p:extLst>
      <p:ext uri="{BB962C8B-B14F-4D97-AF65-F5344CB8AC3E}">
        <p14:creationId xmlns:p14="http://schemas.microsoft.com/office/powerpoint/2010/main" val="129628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20A81-5A55-854B-82E9-596354BCF09B}" type="slidenum">
              <a:rPr lang="en-US" smtClean="0"/>
              <a:t>1</a:t>
            </a:fld>
            <a:endParaRPr lang="en-US"/>
          </a:p>
        </p:txBody>
      </p:sp>
    </p:spTree>
    <p:extLst>
      <p:ext uri="{BB962C8B-B14F-4D97-AF65-F5344CB8AC3E}">
        <p14:creationId xmlns:p14="http://schemas.microsoft.com/office/powerpoint/2010/main" val="69618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D703B-B624-344F-B8B4-7C1AB81B3D53}" type="slidenum">
              <a:rPr lang="en-US" smtClean="0"/>
              <a:t>10</a:t>
            </a:fld>
            <a:endParaRPr lang="en-US"/>
          </a:p>
        </p:txBody>
      </p:sp>
    </p:spTree>
    <p:extLst>
      <p:ext uri="{BB962C8B-B14F-4D97-AF65-F5344CB8AC3E}">
        <p14:creationId xmlns:p14="http://schemas.microsoft.com/office/powerpoint/2010/main" val="115110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20A81-5A55-854B-82E9-596354BCF09B}" type="slidenum">
              <a:rPr lang="en-US" smtClean="0"/>
              <a:t>11</a:t>
            </a:fld>
            <a:endParaRPr lang="en-US"/>
          </a:p>
        </p:txBody>
      </p:sp>
    </p:spTree>
    <p:extLst>
      <p:ext uri="{BB962C8B-B14F-4D97-AF65-F5344CB8AC3E}">
        <p14:creationId xmlns:p14="http://schemas.microsoft.com/office/powerpoint/2010/main" val="121217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0A81-5A55-854B-82E9-596354BCF09B}" type="slidenum">
              <a:rPr lang="en-US" smtClean="0"/>
              <a:t>12</a:t>
            </a:fld>
            <a:endParaRPr lang="en-US"/>
          </a:p>
        </p:txBody>
      </p:sp>
    </p:spTree>
    <p:extLst>
      <p:ext uri="{BB962C8B-B14F-4D97-AF65-F5344CB8AC3E}">
        <p14:creationId xmlns:p14="http://schemas.microsoft.com/office/powerpoint/2010/main" val="107418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0A81-5A55-854B-82E9-596354BCF09B}" type="slidenum">
              <a:rPr lang="en-US" smtClean="0"/>
              <a:t>13</a:t>
            </a:fld>
            <a:endParaRPr lang="en-US"/>
          </a:p>
        </p:txBody>
      </p:sp>
    </p:spTree>
    <p:extLst>
      <p:ext uri="{BB962C8B-B14F-4D97-AF65-F5344CB8AC3E}">
        <p14:creationId xmlns:p14="http://schemas.microsoft.com/office/powerpoint/2010/main" val="809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20A81-5A55-854B-82E9-596354BCF09B}" type="slidenum">
              <a:rPr lang="en-US" smtClean="0"/>
              <a:t>14</a:t>
            </a:fld>
            <a:endParaRPr lang="en-US"/>
          </a:p>
        </p:txBody>
      </p:sp>
    </p:spTree>
    <p:extLst>
      <p:ext uri="{BB962C8B-B14F-4D97-AF65-F5344CB8AC3E}">
        <p14:creationId xmlns:p14="http://schemas.microsoft.com/office/powerpoint/2010/main" val="114146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June 2017 the PTF Member Committee made a unanimous decision to work toward adopting an intersectional approach. The PTF made this commitment to intentionally recognize how someone’s identities, such as gender and race, and the oppression or privilege they experience as a result, impacts how they navigate life and the degree to which they may experience issues, such as poverty.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Since making this commitment, we have been undergoing a review of our organization from this lens looking first at the importance of training and next at our membership and how we might shift it to be more representative of the diversity of experiences in our community when it comes to poverty.  </a:t>
            </a:r>
          </a:p>
          <a:p>
            <a:endParaRPr lang="en-US" dirty="0"/>
          </a:p>
        </p:txBody>
      </p:sp>
      <p:sp>
        <p:nvSpPr>
          <p:cNvPr id="4" name="Slide Number Placeholder 3"/>
          <p:cNvSpPr>
            <a:spLocks noGrp="1"/>
          </p:cNvSpPr>
          <p:nvPr>
            <p:ph type="sldNum" sz="quarter" idx="10"/>
          </p:nvPr>
        </p:nvSpPr>
        <p:spPr/>
        <p:txBody>
          <a:bodyPr/>
          <a:lstStyle/>
          <a:p>
            <a:fld id="{92C20A81-5A55-854B-82E9-596354BCF09B}" type="slidenum">
              <a:rPr lang="en-US" smtClean="0"/>
              <a:t>15</a:t>
            </a:fld>
            <a:endParaRPr lang="en-US"/>
          </a:p>
        </p:txBody>
      </p:sp>
    </p:spTree>
    <p:extLst>
      <p:ext uri="{BB962C8B-B14F-4D97-AF65-F5344CB8AC3E}">
        <p14:creationId xmlns:p14="http://schemas.microsoft.com/office/powerpoint/2010/main" val="668992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0A81-5A55-854B-82E9-596354BCF09B}" type="slidenum">
              <a:rPr lang="en-US" smtClean="0"/>
              <a:t>16</a:t>
            </a:fld>
            <a:endParaRPr lang="en-US"/>
          </a:p>
        </p:txBody>
      </p:sp>
    </p:spTree>
    <p:extLst>
      <p:ext uri="{BB962C8B-B14F-4D97-AF65-F5344CB8AC3E}">
        <p14:creationId xmlns:p14="http://schemas.microsoft.com/office/powerpoint/2010/main" val="694773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20A81-5A55-854B-82E9-596354BCF09B}" type="slidenum">
              <a:rPr lang="en-US" smtClean="0"/>
              <a:t>17</a:t>
            </a:fld>
            <a:endParaRPr lang="en-US"/>
          </a:p>
        </p:txBody>
      </p:sp>
    </p:spTree>
    <p:extLst>
      <p:ext uri="{BB962C8B-B14F-4D97-AF65-F5344CB8AC3E}">
        <p14:creationId xmlns:p14="http://schemas.microsoft.com/office/powerpoint/2010/main" val="119760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0A81-5A55-854B-82E9-596354BCF09B}" type="slidenum">
              <a:rPr lang="en-US" smtClean="0"/>
              <a:t>2</a:t>
            </a:fld>
            <a:endParaRPr lang="en-US"/>
          </a:p>
        </p:txBody>
      </p:sp>
    </p:spTree>
    <p:extLst>
      <p:ext uri="{BB962C8B-B14F-4D97-AF65-F5344CB8AC3E}">
        <p14:creationId xmlns:p14="http://schemas.microsoft.com/office/powerpoint/2010/main" val="99337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Engagement </a:t>
            </a:r>
            <a:r>
              <a:rPr lang="en-US" baseline="0" dirty="0" smtClean="0"/>
              <a:t>of key players and individuals with lived experience is what makes our work possible. </a:t>
            </a:r>
            <a:endParaRPr lang="en-US" dirty="0"/>
          </a:p>
        </p:txBody>
      </p:sp>
      <p:sp>
        <p:nvSpPr>
          <p:cNvPr id="4" name="Slide Number Placeholder 3"/>
          <p:cNvSpPr>
            <a:spLocks noGrp="1"/>
          </p:cNvSpPr>
          <p:nvPr>
            <p:ph type="sldNum" sz="quarter" idx="10"/>
          </p:nvPr>
        </p:nvSpPr>
        <p:spPr/>
        <p:txBody>
          <a:bodyPr/>
          <a:lstStyle/>
          <a:p>
            <a:fld id="{92C20A81-5A55-854B-82E9-596354BCF09B}" type="slidenum">
              <a:rPr lang="en-US" smtClean="0"/>
              <a:t>3</a:t>
            </a:fld>
            <a:endParaRPr lang="en-US"/>
          </a:p>
        </p:txBody>
      </p:sp>
    </p:spTree>
    <p:extLst>
      <p:ext uri="{BB962C8B-B14F-4D97-AF65-F5344CB8AC3E}">
        <p14:creationId xmlns:p14="http://schemas.microsoft.com/office/powerpoint/2010/main" val="157700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work on these issues through 4 pathways: </a:t>
            </a:r>
          </a:p>
          <a:p>
            <a:pPr marL="228600" indent="-228600">
              <a:buFont typeface="+mj-lt"/>
              <a:buAutoNum type="arabicPeriod"/>
            </a:pPr>
            <a:r>
              <a:rPr lang="en-US" sz="1200" kern="1200" dirty="0" smtClean="0">
                <a:solidFill>
                  <a:schemeClr val="tx1"/>
                </a:solidFill>
                <a:effectLst/>
                <a:latin typeface="+mn-lt"/>
                <a:ea typeface="+mn-ea"/>
                <a:cs typeface="+mn-cs"/>
              </a:rPr>
              <a:t> First,</a:t>
            </a:r>
            <a:r>
              <a:rPr lang="en-US" sz="1200" b="0" kern="1200" dirty="0" smtClean="0">
                <a:solidFill>
                  <a:schemeClr val="tx1"/>
                </a:solidFill>
                <a:effectLst/>
                <a:latin typeface="+mn-lt"/>
                <a:ea typeface="+mn-ea"/>
                <a:cs typeface="+mn-cs"/>
              </a:rPr>
              <a:t> We </a:t>
            </a:r>
            <a:r>
              <a:rPr lang="en-US" sz="1200" b="1" kern="1200" dirty="0" smtClean="0">
                <a:solidFill>
                  <a:schemeClr val="tx1"/>
                </a:solidFill>
                <a:effectLst/>
                <a:latin typeface="+mn-lt"/>
                <a:ea typeface="+mn-ea"/>
                <a:cs typeface="+mn-cs"/>
              </a:rPr>
              <a:t>Advocate &amp; Inform: </a:t>
            </a:r>
            <a:r>
              <a:rPr lang="en-US" sz="1200" kern="1200" dirty="0" smtClean="0">
                <a:solidFill>
                  <a:schemeClr val="tx1"/>
                </a:solidFill>
                <a:effectLst/>
                <a:latin typeface="+mn-lt"/>
                <a:ea typeface="+mn-ea"/>
                <a:cs typeface="+mn-cs"/>
              </a:rPr>
              <a:t>We inform key players about local needs and priorities and advocate for system and policy change.</a:t>
            </a:r>
          </a:p>
          <a:p>
            <a:pPr marL="228600" indent="-228600">
              <a:buFont typeface="+mj-lt"/>
              <a:buAutoNum type="arabicPeriod"/>
            </a:pPr>
            <a:r>
              <a:rPr lang="en-US" sz="1200" kern="1200" dirty="0" smtClean="0">
                <a:solidFill>
                  <a:schemeClr val="tx1"/>
                </a:solidFill>
                <a:effectLst/>
                <a:latin typeface="+mn-lt"/>
                <a:ea typeface="+mn-ea"/>
                <a:cs typeface="+mn-cs"/>
              </a:rPr>
              <a:t>We </a:t>
            </a:r>
            <a:r>
              <a:rPr lang="en-US" sz="1200" b="1" kern="1200" dirty="0" smtClean="0">
                <a:solidFill>
                  <a:schemeClr val="tx1"/>
                </a:solidFill>
                <a:effectLst/>
                <a:latin typeface="+mn-lt"/>
                <a:ea typeface="+mn-ea"/>
                <a:cs typeface="+mn-cs"/>
              </a:rPr>
              <a:t>Collaborate &amp; Involve: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involve key players in poverty elimination efforts and work collaboratively through convening key players to address priority issues.</a:t>
            </a:r>
          </a:p>
          <a:p>
            <a:pPr marL="228600" indent="-228600">
              <a:buFont typeface="+mj-lt"/>
              <a:buAutoNum type="arabicPeriod"/>
            </a:pPr>
            <a:r>
              <a:rPr lang="en-US" sz="1200" kern="1200" dirty="0" smtClean="0">
                <a:solidFill>
                  <a:schemeClr val="tx1"/>
                </a:solidFill>
                <a:effectLst/>
                <a:latin typeface="+mn-lt"/>
                <a:ea typeface="+mn-ea"/>
                <a:cs typeface="+mn-cs"/>
              </a:rPr>
              <a:t>We </a:t>
            </a:r>
            <a:r>
              <a:rPr lang="en-US" sz="1200" b="1" kern="1200" dirty="0" smtClean="0">
                <a:solidFill>
                  <a:schemeClr val="tx1"/>
                </a:solidFill>
                <a:effectLst/>
                <a:latin typeface="+mn-lt"/>
                <a:ea typeface="+mn-ea"/>
                <a:cs typeface="+mn-cs"/>
              </a:rPr>
              <a:t>Communicate &amp; Engage</a:t>
            </a:r>
            <a:r>
              <a:rPr lang="en-US" sz="1200" kern="1200" dirty="0" smtClean="0">
                <a:solidFill>
                  <a:schemeClr val="tx1"/>
                </a:solidFill>
                <a:effectLst/>
                <a:latin typeface="+mn-lt"/>
                <a:ea typeface="+mn-ea"/>
                <a:cs typeface="+mn-cs"/>
              </a:rPr>
              <a:t>: We increase awareness about poverty issues to shift attitudes and further solutions to issues.</a:t>
            </a:r>
          </a:p>
          <a:p>
            <a:pPr marL="228600" indent="-228600">
              <a:buFont typeface="+mj-lt"/>
              <a:buAutoNum type="arabicPeriod"/>
            </a:pPr>
            <a:r>
              <a:rPr lang="en-US" sz="1200" kern="1200" dirty="0" smtClean="0">
                <a:solidFill>
                  <a:schemeClr val="tx1"/>
                </a:solidFill>
                <a:effectLst/>
                <a:latin typeface="+mn-lt"/>
                <a:ea typeface="+mn-ea"/>
                <a:cs typeface="+mn-cs"/>
              </a:rPr>
              <a:t>Lastly, We </a:t>
            </a:r>
            <a:r>
              <a:rPr lang="en-US" sz="1200" b="1" kern="1200" dirty="0" smtClean="0">
                <a:solidFill>
                  <a:schemeClr val="tx1"/>
                </a:solidFill>
                <a:effectLst/>
                <a:latin typeface="+mn-lt"/>
                <a:ea typeface="+mn-ea"/>
                <a:cs typeface="+mn-cs"/>
              </a:rPr>
              <a:t>Research &amp; Mobilize Knowledge</a:t>
            </a:r>
            <a:r>
              <a:rPr lang="en-US" sz="1200" kern="1200" dirty="0" smtClean="0">
                <a:solidFill>
                  <a:schemeClr val="tx1"/>
                </a:solidFill>
                <a:effectLst/>
                <a:latin typeface="+mn-lt"/>
                <a:ea typeface="+mn-ea"/>
                <a:cs typeface="+mn-cs"/>
              </a:rPr>
              <a:t>: It’s important to us that our work is evidence informed, so we conduct community-based research to deepen our understanding of issues and share that knowledge to inform change. </a:t>
            </a:r>
          </a:p>
          <a:p>
            <a:endParaRPr lang="en-US" dirty="0"/>
          </a:p>
        </p:txBody>
      </p:sp>
      <p:sp>
        <p:nvSpPr>
          <p:cNvPr id="4" name="Slide Number Placeholder 3"/>
          <p:cNvSpPr>
            <a:spLocks noGrp="1"/>
          </p:cNvSpPr>
          <p:nvPr>
            <p:ph type="sldNum" sz="quarter" idx="10"/>
          </p:nvPr>
        </p:nvSpPr>
        <p:spPr/>
        <p:txBody>
          <a:bodyPr/>
          <a:lstStyle/>
          <a:p>
            <a:fld id="{92C20A81-5A55-854B-82E9-596354BCF09B}" type="slidenum">
              <a:rPr lang="en-US" smtClean="0"/>
              <a:t>4</a:t>
            </a:fld>
            <a:endParaRPr lang="en-US"/>
          </a:p>
        </p:txBody>
      </p:sp>
    </p:spTree>
    <p:extLst>
      <p:ext uri="{BB962C8B-B14F-4D97-AF65-F5344CB8AC3E}">
        <p14:creationId xmlns:p14="http://schemas.microsoft.com/office/powerpoint/2010/main" val="198726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Currently, the PTF focuses on 4 priority areas: </a:t>
            </a:r>
          </a:p>
          <a:p>
            <a:pPr marL="228600" lvl="0" indent="-228600">
              <a:buFont typeface="+mj-lt"/>
              <a:buAutoNum type="arabicPeriod"/>
            </a:pPr>
            <a:r>
              <a:rPr lang="en-US" sz="1200" b="1" kern="1200" dirty="0" smtClean="0">
                <a:solidFill>
                  <a:schemeClr val="tx1"/>
                </a:solidFill>
                <a:effectLst/>
                <a:latin typeface="+mn-lt"/>
                <a:ea typeface="+mn-ea"/>
                <a:cs typeface="+mn-cs"/>
              </a:rPr>
              <a:t>Housing &amp; Homelessness: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includes our work on ending homelessness in our community through Built for Zero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work advocating for housing for low-income community members.</a:t>
            </a:r>
          </a:p>
          <a:p>
            <a:pPr marL="228600" lvl="0" indent="-228600">
              <a:buFont typeface="+mj-lt"/>
              <a:buAutoNum type="arabicPeriod"/>
            </a:pPr>
            <a:r>
              <a:rPr lang="en-US" sz="1200" b="1" kern="1200" dirty="0" smtClean="0">
                <a:solidFill>
                  <a:schemeClr val="tx1"/>
                </a:solidFill>
                <a:effectLst/>
                <a:latin typeface="+mn-lt"/>
                <a:ea typeface="+mn-ea"/>
                <a:cs typeface="+mn-cs"/>
              </a:rPr>
              <a:t>Decent Work &amp; Livable Incomes: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includes are work advocating for fair wages and fair working conditions, calculating the living wage for our community, and advocating for increased social assistance rates.</a:t>
            </a:r>
          </a:p>
          <a:p>
            <a:pPr marL="228600" lvl="0" indent="-228600">
              <a:buFont typeface="+mj-lt"/>
              <a:buAutoNum type="arabicPeriod"/>
            </a:pPr>
            <a:r>
              <a:rPr lang="en-US" sz="1200" b="1" kern="1200" dirty="0" smtClean="0">
                <a:solidFill>
                  <a:schemeClr val="tx1"/>
                </a:solidFill>
                <a:effectLst/>
                <a:latin typeface="+mn-lt"/>
                <a:ea typeface="+mn-ea"/>
                <a:cs typeface="+mn-cs"/>
              </a:rPr>
              <a:t>Food Insecurity:</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recognize that food insecurity is the inadequate or insecure access to food because of financial constraints. For this reason, we largely advocate for income-based solutions under this priority.</a:t>
            </a:r>
          </a:p>
          <a:p>
            <a:pPr marL="228600" lvl="0" indent="-228600">
              <a:buFont typeface="+mj-lt"/>
              <a:buAutoNum type="arabicPeriod"/>
            </a:pPr>
            <a:r>
              <a:rPr lang="en-US" sz="1200" b="1" kern="1200" dirty="0" smtClean="0">
                <a:solidFill>
                  <a:schemeClr val="tx1"/>
                </a:solidFill>
                <a:effectLst/>
                <a:latin typeface="+mn-lt"/>
                <a:ea typeface="+mn-ea"/>
                <a:cs typeface="+mn-cs"/>
              </a:rPr>
              <a:t>Health Inequities: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We’ve focused in a number of areas under this priority, but most notably in recent years we’ve focused on advocating for oral health for low-income community members. </a:t>
            </a:r>
          </a:p>
          <a:p>
            <a:endParaRPr lang="en-US" dirty="0"/>
          </a:p>
        </p:txBody>
      </p:sp>
      <p:sp>
        <p:nvSpPr>
          <p:cNvPr id="4" name="Slide Number Placeholder 3"/>
          <p:cNvSpPr>
            <a:spLocks noGrp="1"/>
          </p:cNvSpPr>
          <p:nvPr>
            <p:ph type="sldNum" sz="quarter" idx="10"/>
          </p:nvPr>
        </p:nvSpPr>
        <p:spPr/>
        <p:txBody>
          <a:bodyPr/>
          <a:lstStyle/>
          <a:p>
            <a:fld id="{92C20A81-5A55-854B-82E9-596354BCF09B}" type="slidenum">
              <a:rPr lang="en-US" smtClean="0"/>
              <a:t>5</a:t>
            </a:fld>
            <a:endParaRPr lang="en-US"/>
          </a:p>
        </p:txBody>
      </p:sp>
    </p:spTree>
    <p:extLst>
      <p:ext uri="{BB962C8B-B14F-4D97-AF65-F5344CB8AC3E}">
        <p14:creationId xmlns:p14="http://schemas.microsoft.com/office/powerpoint/2010/main" val="84326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A5BDC7-4ACE-E843-80F3-1F7B17B7290F}" type="slidenum">
              <a:rPr lang="en-US" smtClean="0"/>
              <a:t>6</a:t>
            </a:fld>
            <a:endParaRPr lang="en-US"/>
          </a:p>
        </p:txBody>
      </p:sp>
    </p:spTree>
    <p:extLst>
      <p:ext uri="{BB962C8B-B14F-4D97-AF65-F5344CB8AC3E}">
        <p14:creationId xmlns:p14="http://schemas.microsoft.com/office/powerpoint/2010/main" val="47606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A5BDC7-4ACE-E843-80F3-1F7B17B7290F}" type="slidenum">
              <a:rPr lang="en-US" smtClean="0"/>
              <a:t>7</a:t>
            </a:fld>
            <a:endParaRPr lang="en-US"/>
          </a:p>
        </p:txBody>
      </p:sp>
    </p:spTree>
    <p:extLst>
      <p:ext uri="{BB962C8B-B14F-4D97-AF65-F5344CB8AC3E}">
        <p14:creationId xmlns:p14="http://schemas.microsoft.com/office/powerpoint/2010/main" val="102237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fontAlgn="base">
              <a:buFont typeface="+mj-lt"/>
              <a:buAutoNum type="arabicPeriod"/>
            </a:pPr>
            <a:r>
              <a:rPr lang="en-US" sz="1200" b="0" i="0" kern="1200" dirty="0" smtClean="0">
                <a:solidFill>
                  <a:schemeClr val="tx1"/>
                </a:solidFill>
                <a:effectLst/>
                <a:latin typeface="+mn-lt"/>
                <a:ea typeface="+mn-ea"/>
                <a:cs typeface="+mn-cs"/>
              </a:rPr>
              <a:t>We value </a:t>
            </a:r>
            <a:r>
              <a:rPr lang="en-US" sz="1200" b="1" i="0" kern="1200" dirty="0" smtClean="0">
                <a:solidFill>
                  <a:schemeClr val="tx1"/>
                </a:solidFill>
                <a:effectLst/>
                <a:latin typeface="+mn-lt"/>
                <a:ea typeface="+mn-ea"/>
                <a:cs typeface="+mn-cs"/>
              </a:rPr>
              <a:t>lived experience</a:t>
            </a:r>
            <a:r>
              <a:rPr lang="en-US" sz="1200" b="0" i="0" kern="1200" dirty="0" smtClean="0">
                <a:solidFill>
                  <a:schemeClr val="tx1"/>
                </a:solidFill>
                <a:effectLst/>
                <a:latin typeface="+mn-lt"/>
                <a:ea typeface="+mn-ea"/>
                <a:cs typeface="+mn-cs"/>
              </a:rPr>
              <a:t>. We believe that peers are experts in their own experience and provide important perspectives and a reality check. We are committed to meaningfully involving peers in the planning, delivery and evaluation of our work.</a:t>
            </a:r>
          </a:p>
          <a:p>
            <a:pPr marL="228600" indent="-228600" fontAlgn="base">
              <a:buFont typeface="+mj-lt"/>
              <a:buAutoNum type="arabicPeriod"/>
            </a:pPr>
            <a:r>
              <a:rPr lang="en-US" sz="1200" b="0" i="0" kern="1200" dirty="0" smtClean="0">
                <a:solidFill>
                  <a:schemeClr val="tx1"/>
                </a:solidFill>
                <a:effectLst/>
                <a:latin typeface="+mn-lt"/>
                <a:ea typeface="+mn-ea"/>
                <a:cs typeface="+mn-cs"/>
              </a:rPr>
              <a:t>We recognize the intersectionality and interlocking of oppressions and seek to address these realities in our work. We are committed to the principles of </a:t>
            </a:r>
            <a:r>
              <a:rPr lang="en-US" sz="1200" b="1" i="0" kern="1200" dirty="0" smtClean="0">
                <a:solidFill>
                  <a:schemeClr val="tx1"/>
                </a:solidFill>
                <a:effectLst/>
                <a:latin typeface="+mn-lt"/>
                <a:ea typeface="+mn-ea"/>
                <a:cs typeface="+mn-cs"/>
              </a:rPr>
              <a:t>equity</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inclusion</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social justice</a:t>
            </a:r>
            <a:r>
              <a:rPr lang="en-US" sz="1200" b="0" i="0" kern="1200" dirty="0" smtClean="0">
                <a:solidFill>
                  <a:schemeClr val="tx1"/>
                </a:solidFill>
                <a:effectLst/>
                <a:latin typeface="+mn-lt"/>
                <a:ea typeface="+mn-ea"/>
                <a:cs typeface="+mn-cs"/>
              </a:rPr>
              <a:t>.</a:t>
            </a:r>
          </a:p>
          <a:p>
            <a:pPr marL="228600" indent="-228600" fontAlgn="base">
              <a:buFont typeface="+mj-lt"/>
              <a:buAutoNum type="arabicPeriod"/>
            </a:pPr>
            <a:r>
              <a:rPr lang="en-US" sz="1200" b="0" i="0" kern="1200" dirty="0" smtClean="0">
                <a:solidFill>
                  <a:schemeClr val="tx1"/>
                </a:solidFill>
                <a:effectLst/>
                <a:latin typeface="+mn-lt"/>
                <a:ea typeface="+mn-ea"/>
                <a:cs typeface="+mn-cs"/>
              </a:rPr>
              <a:t>We believe in an </a:t>
            </a:r>
            <a:r>
              <a:rPr lang="en-US" sz="1200" b="1" i="0" kern="1200" dirty="0" smtClean="0">
                <a:solidFill>
                  <a:schemeClr val="tx1"/>
                </a:solidFill>
                <a:effectLst/>
                <a:latin typeface="+mn-lt"/>
                <a:ea typeface="+mn-ea"/>
                <a:cs typeface="+mn-cs"/>
              </a:rPr>
              <a:t>evidence-informed approach</a:t>
            </a:r>
            <a:r>
              <a:rPr lang="en-US" sz="1200" b="0" i="0" kern="1200" dirty="0" smtClean="0">
                <a:solidFill>
                  <a:schemeClr val="tx1"/>
                </a:solidFill>
                <a:effectLst/>
                <a:latin typeface="+mn-lt"/>
                <a:ea typeface="+mn-ea"/>
                <a:cs typeface="+mn-cs"/>
              </a:rPr>
              <a:t>. This includes learning from the lessons found in traditional academic literature, less formal ‘grey literature’ like organizational or government reports, and the lived experience of professionals, service users, community members, and everyone in between.</a:t>
            </a:r>
          </a:p>
          <a:p>
            <a:pPr marL="228600" indent="-228600" fontAlgn="base">
              <a:buFont typeface="+mj-lt"/>
              <a:buAutoNum type="arabicPeriod"/>
            </a:pPr>
            <a:r>
              <a:rPr lang="en-US" sz="1200" b="0" i="0" kern="1200" dirty="0" smtClean="0">
                <a:solidFill>
                  <a:schemeClr val="tx1"/>
                </a:solidFill>
                <a:effectLst/>
                <a:latin typeface="+mn-lt"/>
                <a:ea typeface="+mn-ea"/>
                <a:cs typeface="+mn-cs"/>
              </a:rPr>
              <a:t>We understand that being </a:t>
            </a:r>
            <a:r>
              <a:rPr lang="en-US" sz="1200" b="1" i="0" kern="1200" dirty="0" smtClean="0">
                <a:solidFill>
                  <a:schemeClr val="tx1"/>
                </a:solidFill>
                <a:effectLst/>
                <a:latin typeface="+mn-lt"/>
                <a:ea typeface="+mn-ea"/>
                <a:cs typeface="+mn-cs"/>
              </a:rPr>
              <a:t>adaptable</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responsive</a:t>
            </a:r>
            <a:r>
              <a:rPr lang="en-US" sz="1200" b="0" i="0" kern="1200" dirty="0" smtClean="0">
                <a:solidFill>
                  <a:schemeClr val="tx1"/>
                </a:solidFill>
                <a:effectLst/>
                <a:latin typeface="+mn-lt"/>
                <a:ea typeface="+mn-ea"/>
                <a:cs typeface="+mn-cs"/>
              </a:rPr>
              <a:t> is our advantage. We work with people, communities, and partnerships, and on priority issues, that are complex and always changing. Our impact depends on our ability to anticipate change and adapt and respond in a way that furthers our mission.</a:t>
            </a:r>
          </a:p>
          <a:p>
            <a:pPr fontAlgn="base"/>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2C20A81-5A55-854B-82E9-596354BCF09B}" type="slidenum">
              <a:rPr lang="en-US" smtClean="0"/>
              <a:t>8</a:t>
            </a:fld>
            <a:endParaRPr lang="en-US"/>
          </a:p>
        </p:txBody>
      </p:sp>
    </p:spTree>
    <p:extLst>
      <p:ext uri="{BB962C8B-B14F-4D97-AF65-F5344CB8AC3E}">
        <p14:creationId xmlns:p14="http://schemas.microsoft.com/office/powerpoint/2010/main" val="19745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20A81-5A55-854B-82E9-596354BCF09B}" type="slidenum">
              <a:rPr lang="en-US" smtClean="0"/>
              <a:t>9</a:t>
            </a:fld>
            <a:endParaRPr lang="en-US"/>
          </a:p>
        </p:txBody>
      </p:sp>
    </p:spTree>
    <p:extLst>
      <p:ext uri="{BB962C8B-B14F-4D97-AF65-F5344CB8AC3E}">
        <p14:creationId xmlns:p14="http://schemas.microsoft.com/office/powerpoint/2010/main" val="32155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B9112B-FF82-FA47-ACE2-6C9DCC8685C5}"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B9112B-FF82-FA47-ACE2-6C9DCC8685C5}"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B9112B-FF82-FA47-ACE2-6C9DCC8685C5}"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B9112B-FF82-FA47-ACE2-6C9DCC8685C5}"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B9112B-FF82-FA47-ACE2-6C9DCC8685C5}"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B9112B-FF82-FA47-ACE2-6C9DCC8685C5}"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B9112B-FF82-FA47-ACE2-6C9DCC8685C5}"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B9112B-FF82-FA47-ACE2-6C9DCC8685C5}"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9112B-FF82-FA47-ACE2-6C9DCC8685C5}"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9112B-FF82-FA47-ACE2-6C9DCC8685C5}"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9112B-FF82-FA47-ACE2-6C9DCC8685C5}"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F3D10-B160-8C45-92A7-F37E43B477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9112B-FF82-FA47-ACE2-6C9DCC8685C5}" type="datetimeFigureOut">
              <a:rPr lang="en-US" smtClean="0"/>
              <a:t>11/28/2019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F3D10-B160-8C45-92A7-F37E43B47721}" type="slidenum">
              <a:rPr lang="en-US" smtClean="0"/>
              <a:t>‹#›</a:t>
            </a:fld>
            <a:endParaRPr lang="en-US"/>
          </a:p>
        </p:txBody>
      </p:sp>
    </p:spTree>
    <p:extLst>
      <p:ext uri="{BB962C8B-B14F-4D97-AF65-F5344CB8AC3E}">
        <p14:creationId xmlns:p14="http://schemas.microsoft.com/office/powerpoint/2010/main" val="1202600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6705" t="3631" r="7699"/>
          <a:stretch/>
        </p:blipFill>
        <p:spPr>
          <a:xfrm>
            <a:off x="7865" y="0"/>
            <a:ext cx="9136135" cy="6858000"/>
          </a:xfrm>
          <a:prstGeom prst="rect">
            <a:avLst/>
          </a:prstGeom>
        </p:spPr>
      </p:pic>
      <p:sp>
        <p:nvSpPr>
          <p:cNvPr id="18" name="TextBox 17">
            <a:extLst>
              <a:ext uri="{FF2B5EF4-FFF2-40B4-BE49-F238E27FC236}">
                <a16:creationId xmlns="" xmlns:a16="http://schemas.microsoft.com/office/drawing/2014/main" id="{E9F97F4D-2335-4845-91FA-0B0AF19F7DF8}"/>
              </a:ext>
            </a:extLst>
          </p:cNvPr>
          <p:cNvSpPr txBox="1"/>
          <p:nvPr/>
        </p:nvSpPr>
        <p:spPr>
          <a:xfrm>
            <a:off x="329316" y="1123798"/>
            <a:ext cx="8493231" cy="1785104"/>
          </a:xfrm>
          <a:prstGeom prst="rect">
            <a:avLst/>
          </a:prstGeom>
          <a:noFill/>
        </p:spPr>
        <p:txBody>
          <a:bodyPr wrap="square" rtlCol="0">
            <a:spAutoFit/>
          </a:bodyPr>
          <a:lstStyle/>
          <a:p>
            <a:pPr algn="ctr"/>
            <a:r>
              <a:rPr lang="en-US" sz="3000" b="1" spc="50" dirty="0" smtClean="0">
                <a:solidFill>
                  <a:srgbClr val="14597D"/>
                </a:solidFill>
                <a:latin typeface="Arial" panose="020B0604020202020204" pitchFamily="34" charset="0"/>
                <a:cs typeface="Arial" panose="020B0604020202020204" pitchFamily="34" charset="0"/>
              </a:rPr>
              <a:t>The Poverty Task Force Experience: </a:t>
            </a:r>
          </a:p>
          <a:p>
            <a:pPr algn="ctr"/>
            <a:r>
              <a:rPr lang="en-US" sz="3000" b="1" spc="50" dirty="0" smtClean="0">
                <a:solidFill>
                  <a:srgbClr val="14597D"/>
                </a:solidFill>
                <a:latin typeface="Arial" panose="020B0604020202020204" pitchFamily="34" charset="0"/>
                <a:cs typeface="Arial" panose="020B0604020202020204" pitchFamily="34" charset="0"/>
              </a:rPr>
              <a:t>Our Work &amp; Journey with Peer Involvement</a:t>
            </a:r>
          </a:p>
          <a:p>
            <a:pPr algn="ctr"/>
            <a:r>
              <a:rPr lang="en-US" sz="2500" spc="50" dirty="0" smtClean="0">
                <a:solidFill>
                  <a:srgbClr val="D1780A"/>
                </a:solidFill>
                <a:latin typeface="Arial" panose="020B0604020202020204" pitchFamily="34" charset="0"/>
                <a:cs typeface="Arial" panose="020B0604020202020204" pitchFamily="34" charset="0"/>
              </a:rPr>
              <a:t>Presentation to Dufferin County Equity Collaborative</a:t>
            </a:r>
            <a:endParaRPr lang="en-US" sz="2500" spc="50" dirty="0">
              <a:solidFill>
                <a:srgbClr val="D1780A"/>
              </a:solidFill>
              <a:latin typeface="Arial" panose="020B0604020202020204" pitchFamily="34" charset="0"/>
              <a:cs typeface="Arial" panose="020B0604020202020204" pitchFamily="34" charset="0"/>
            </a:endParaRPr>
          </a:p>
          <a:p>
            <a:pPr algn="ctr"/>
            <a:r>
              <a:rPr lang="en-US" sz="2500" spc="50" dirty="0" smtClean="0">
                <a:latin typeface="Arial" panose="020B0604020202020204" pitchFamily="34" charset="0"/>
                <a:cs typeface="Arial" panose="020B0604020202020204" pitchFamily="34" charset="0"/>
              </a:rPr>
              <a:t>Thursday, November 14, 2019</a:t>
            </a:r>
            <a:endParaRPr lang="en-US" sz="2500" spc="50"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 xmlns:a16="http://schemas.microsoft.com/office/drawing/2014/main" id="{EC3CEB2E-DCF8-664E-85FC-F6D25EB2F85F}"/>
              </a:ext>
            </a:extLst>
          </p:cNvPr>
          <p:cNvPicPr>
            <a:picLocks noChangeAspect="1"/>
          </p:cNvPicPr>
          <p:nvPr/>
        </p:nvPicPr>
        <p:blipFill>
          <a:blip r:embed="rId4"/>
          <a:stretch>
            <a:fillRect/>
          </a:stretch>
        </p:blipFill>
        <p:spPr>
          <a:xfrm>
            <a:off x="6997148" y="6036386"/>
            <a:ext cx="1971942" cy="602953"/>
          </a:xfrm>
          <a:prstGeom prst="rect">
            <a:avLst/>
          </a:prstGeom>
        </p:spPr>
      </p:pic>
    </p:spTree>
    <p:extLst>
      <p:ext uri="{BB962C8B-B14F-4D97-AF65-F5344CB8AC3E}">
        <p14:creationId xmlns:p14="http://schemas.microsoft.com/office/powerpoint/2010/main" val="1162856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F805ACA-8020-D94C-984E-A612252F5C0B}"/>
              </a:ext>
            </a:extLst>
          </p:cNvPr>
          <p:cNvSpPr/>
          <p:nvPr/>
        </p:nvSpPr>
        <p:spPr>
          <a:xfrm>
            <a:off x="1" y="-1"/>
            <a:ext cx="1484026" cy="7027079"/>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000 22.png"/>
          <p:cNvPicPr>
            <a:picLocks noChangeAspect="1"/>
          </p:cNvPicPr>
          <p:nvPr/>
        </p:nvPicPr>
        <p:blipFill rotWithShape="1">
          <a:blip r:embed="rId3">
            <a:extLst>
              <a:ext uri="{28A0092B-C50C-407E-A947-70E740481C1C}">
                <a14:useLocalDpi xmlns:a14="http://schemas.microsoft.com/office/drawing/2010/main" val="0"/>
              </a:ext>
            </a:extLst>
          </a:blip>
          <a:srcRect t="60643"/>
          <a:stretch/>
        </p:blipFill>
        <p:spPr>
          <a:xfrm>
            <a:off x="1484024" y="4416745"/>
            <a:ext cx="7659975" cy="1997712"/>
          </a:xfrm>
          <a:prstGeom prst="rect">
            <a:avLst/>
          </a:prstGeom>
        </p:spPr>
      </p:pic>
      <p:sp>
        <p:nvSpPr>
          <p:cNvPr id="8" name="TextBox 7">
            <a:extLst>
              <a:ext uri="{FF2B5EF4-FFF2-40B4-BE49-F238E27FC236}">
                <a16:creationId xmlns:a16="http://schemas.microsoft.com/office/drawing/2014/main" xmlns="" id="{E94FC012-94DA-E54D-9820-6505D5F8767C}"/>
              </a:ext>
            </a:extLst>
          </p:cNvPr>
          <p:cNvSpPr txBox="1"/>
          <p:nvPr/>
        </p:nvSpPr>
        <p:spPr>
          <a:xfrm>
            <a:off x="1783829" y="1230859"/>
            <a:ext cx="7087042" cy="3170099"/>
          </a:xfrm>
          <a:prstGeom prst="rect">
            <a:avLst/>
          </a:prstGeom>
          <a:noFill/>
        </p:spPr>
        <p:txBody>
          <a:bodyPr wrap="square" rtlCol="0">
            <a:spAutoFit/>
          </a:bodyPr>
          <a:lstStyle/>
          <a:p>
            <a:r>
              <a:rPr lang="en-US" sz="2000" b="1" dirty="0" smtClean="0">
                <a:solidFill>
                  <a:srgbClr val="D1780A"/>
                </a:solidFill>
                <a:latin typeface="Arial"/>
                <a:cs typeface="Arial"/>
              </a:rPr>
              <a:t>PEER INVOLVEMENT &amp; THE POVERTY TASK FORCE:</a:t>
            </a:r>
          </a:p>
          <a:p>
            <a:endParaRPr lang="en-US" b="1" dirty="0">
              <a:solidFill>
                <a:srgbClr val="3A3A3A"/>
              </a:solidFill>
              <a:latin typeface="Arial"/>
              <a:cs typeface="Arial"/>
            </a:endParaRPr>
          </a:p>
          <a:p>
            <a:pPr marL="285750" indent="-285750">
              <a:buFont typeface="Arial"/>
              <a:buChar char="•"/>
            </a:pPr>
            <a:r>
              <a:rPr lang="en-US" dirty="0" smtClean="0">
                <a:latin typeface="Arial"/>
                <a:cs typeface="Arial"/>
              </a:rPr>
              <a:t>Advance Your Voice II </a:t>
            </a:r>
          </a:p>
          <a:p>
            <a:pPr marL="742950" lvl="1" indent="-285750">
              <a:buFont typeface="Lucida Grande"/>
              <a:buChar char="-"/>
            </a:pPr>
            <a:r>
              <a:rPr lang="en-US" dirty="0">
                <a:latin typeface="Arial"/>
                <a:cs typeface="Arial"/>
              </a:rPr>
              <a:t>F</a:t>
            </a:r>
            <a:r>
              <a:rPr lang="en-US" dirty="0" smtClean="0">
                <a:latin typeface="Arial"/>
                <a:cs typeface="Arial"/>
              </a:rPr>
              <a:t>ocus on homelessness </a:t>
            </a:r>
          </a:p>
          <a:p>
            <a:pPr marL="285750" indent="-285750">
              <a:buFont typeface="Arial"/>
              <a:buChar char="•"/>
            </a:pPr>
            <a:r>
              <a:rPr lang="en-US" dirty="0" smtClean="0">
                <a:latin typeface="Arial"/>
                <a:cs typeface="Arial"/>
              </a:rPr>
              <a:t>Theatre for Living </a:t>
            </a:r>
          </a:p>
          <a:p>
            <a:pPr marL="285750" indent="-285750">
              <a:buFont typeface="Arial"/>
              <a:buChar char="•"/>
            </a:pPr>
            <a:r>
              <a:rPr lang="en-US" dirty="0" smtClean="0">
                <a:latin typeface="Arial"/>
                <a:cs typeface="Arial"/>
              </a:rPr>
              <a:t>Point-in-Time Count </a:t>
            </a:r>
          </a:p>
          <a:p>
            <a:pPr marL="285750" indent="-285750">
              <a:buFont typeface="Arial"/>
              <a:buChar char="•"/>
            </a:pPr>
            <a:r>
              <a:rPr lang="en-US" dirty="0" smtClean="0">
                <a:latin typeface="Arial"/>
                <a:cs typeface="Arial"/>
              </a:rPr>
              <a:t>Next Steps: Increasing involvement &amp; support</a:t>
            </a:r>
          </a:p>
          <a:p>
            <a:pPr marL="285750" indent="-285750">
              <a:buFont typeface="Arial"/>
              <a:buChar char="•"/>
            </a:pPr>
            <a:endParaRPr lang="en-US" dirty="0" smtClean="0">
              <a:latin typeface="Helvetica"/>
              <a:cs typeface="Helvetica"/>
            </a:endParaRPr>
          </a:p>
          <a:p>
            <a:pPr marL="285750" indent="-285750">
              <a:buFont typeface="Arial"/>
              <a:buChar char="•"/>
            </a:pPr>
            <a:endParaRPr lang="en-US" dirty="0" smtClean="0">
              <a:latin typeface="Helvetica"/>
              <a:cs typeface="Helvetica"/>
            </a:endParaRPr>
          </a:p>
          <a:p>
            <a:pPr marL="285750" indent="-285750">
              <a:buFont typeface="Arial"/>
              <a:buChar char="•"/>
            </a:pPr>
            <a:endParaRPr lang="en-US" dirty="0" smtClean="0">
              <a:latin typeface="Helvetica" pitchFamily="2" charset="0"/>
            </a:endParaRPr>
          </a:p>
          <a:p>
            <a:endParaRPr lang="en-US" dirty="0">
              <a:latin typeface="Helvetica" pitchFamily="2" charset="0"/>
            </a:endParaRPr>
          </a:p>
        </p:txBody>
      </p:sp>
      <p:sp>
        <p:nvSpPr>
          <p:cNvPr id="7" name="TextBox 6">
            <a:extLst>
              <a:ext uri="{FF2B5EF4-FFF2-40B4-BE49-F238E27FC236}">
                <a16:creationId xmlns:a16="http://schemas.microsoft.com/office/drawing/2014/main" xmlns="" id="{BD62F2E5-C94A-0F45-A1FD-75F68F0AECC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smtClean="0">
                <a:solidFill>
                  <a:schemeClr val="bg1"/>
                </a:solidFill>
                <a:latin typeface="Arial"/>
                <a:cs typeface="Arial"/>
              </a:rPr>
              <a:t>WHAT WE’VE DONE</a:t>
            </a:r>
            <a:endParaRPr lang="en-US" sz="2500" b="1" spc="100" dirty="0">
              <a:solidFill>
                <a:schemeClr val="bg1"/>
              </a:solidFill>
              <a:latin typeface="Arial"/>
              <a:cs typeface="Arial"/>
            </a:endParaRPr>
          </a:p>
        </p:txBody>
      </p:sp>
    </p:spTree>
    <p:extLst>
      <p:ext uri="{BB962C8B-B14F-4D97-AF65-F5344CB8AC3E}">
        <p14:creationId xmlns:p14="http://schemas.microsoft.com/office/powerpoint/2010/main" val="1005387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F805ACA-8020-D94C-984E-A612252F5C0B}"/>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BD62F2E5-C94A-0F45-A1FD-75F68F0AECC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smtClean="0">
                <a:solidFill>
                  <a:schemeClr val="bg1"/>
                </a:solidFill>
                <a:latin typeface="Arial"/>
                <a:cs typeface="Arial"/>
              </a:rPr>
              <a:t>WHAT WE LEARNED</a:t>
            </a:r>
            <a:endParaRPr lang="en-US" sz="2500" b="1" spc="100" dirty="0">
              <a:solidFill>
                <a:schemeClr val="bg1"/>
              </a:solidFill>
              <a:latin typeface="Arial"/>
              <a:cs typeface="Arial"/>
            </a:endParaRPr>
          </a:p>
        </p:txBody>
      </p:sp>
      <p:sp>
        <p:nvSpPr>
          <p:cNvPr id="11" name="TextBox 10">
            <a:extLst>
              <a:ext uri="{FF2B5EF4-FFF2-40B4-BE49-F238E27FC236}">
                <a16:creationId xmlns:a16="http://schemas.microsoft.com/office/drawing/2014/main" xmlns="" id="{E94FC012-94DA-E54D-9820-6505D5F8767C}"/>
              </a:ext>
            </a:extLst>
          </p:cNvPr>
          <p:cNvSpPr txBox="1"/>
          <p:nvPr/>
        </p:nvSpPr>
        <p:spPr>
          <a:xfrm>
            <a:off x="1783829" y="824459"/>
            <a:ext cx="7087042" cy="4247317"/>
          </a:xfrm>
          <a:prstGeom prst="rect">
            <a:avLst/>
          </a:prstGeom>
          <a:noFill/>
        </p:spPr>
        <p:txBody>
          <a:bodyPr wrap="square" rtlCol="0">
            <a:spAutoFit/>
          </a:bodyPr>
          <a:lstStyle/>
          <a:p>
            <a:r>
              <a:rPr lang="en-US" b="1" dirty="0" smtClean="0">
                <a:solidFill>
                  <a:srgbClr val="D1780A"/>
                </a:solidFill>
                <a:latin typeface="Arial"/>
                <a:cs typeface="Arial"/>
              </a:rPr>
              <a:t>1. THE IMPORTANCE OF SUPPORTS:</a:t>
            </a:r>
            <a:endParaRPr lang="en-US" b="1" dirty="0">
              <a:solidFill>
                <a:srgbClr val="D1780A"/>
              </a:solidFill>
              <a:latin typeface="Arial"/>
              <a:cs typeface="Arial"/>
            </a:endParaRPr>
          </a:p>
          <a:p>
            <a:endParaRPr lang="en-US" dirty="0">
              <a:latin typeface="Arial"/>
              <a:cs typeface="Arial"/>
            </a:endParaRPr>
          </a:p>
          <a:p>
            <a:pPr marL="285750" indent="-285750">
              <a:buFont typeface="Arial" panose="020B0604020202020204" pitchFamily="34" charset="0"/>
              <a:buChar char="•"/>
            </a:pPr>
            <a:r>
              <a:rPr lang="en-US" dirty="0" smtClean="0">
                <a:latin typeface="Arial"/>
                <a:cs typeface="Arial"/>
              </a:rPr>
              <a:t>Basic supports</a:t>
            </a:r>
          </a:p>
          <a:p>
            <a:pPr marL="742950" lvl="1" indent="-285750">
              <a:buFont typeface="Lucida Grande"/>
              <a:buChar char="-"/>
            </a:pPr>
            <a:r>
              <a:rPr lang="en-US" dirty="0">
                <a:latin typeface="Arial"/>
                <a:cs typeface="Arial"/>
              </a:rPr>
              <a:t>T</a:t>
            </a:r>
            <a:r>
              <a:rPr lang="en-US" dirty="0" smtClean="0">
                <a:latin typeface="Arial"/>
                <a:cs typeface="Arial"/>
              </a:rPr>
              <a:t>ransportation,</a:t>
            </a:r>
          </a:p>
          <a:p>
            <a:pPr marL="742950" lvl="1" indent="-285750">
              <a:buFont typeface="Lucida Grande"/>
              <a:buChar char="-"/>
            </a:pPr>
            <a:r>
              <a:rPr lang="en-US" dirty="0" smtClean="0">
                <a:latin typeface="Arial"/>
                <a:cs typeface="Arial"/>
              </a:rPr>
              <a:t>Childcare</a:t>
            </a:r>
          </a:p>
          <a:p>
            <a:pPr marL="742950" lvl="1" indent="-285750">
              <a:buFont typeface="Lucida Grande"/>
              <a:buChar char="-"/>
            </a:pPr>
            <a:r>
              <a:rPr lang="en-US" dirty="0" smtClean="0">
                <a:latin typeface="Arial"/>
                <a:cs typeface="Arial"/>
              </a:rPr>
              <a:t>Food </a:t>
            </a:r>
          </a:p>
          <a:p>
            <a:pPr marL="285750" indent="-285750">
              <a:buFont typeface="Arial" panose="020B0604020202020204" pitchFamily="34" charset="0"/>
              <a:buChar char="•"/>
            </a:pPr>
            <a:r>
              <a:rPr lang="en-US" dirty="0" smtClean="0">
                <a:latin typeface="Arial"/>
                <a:cs typeface="Arial"/>
              </a:rPr>
              <a:t>Beyond the basics</a:t>
            </a:r>
          </a:p>
          <a:p>
            <a:pPr marL="742950" lvl="1" indent="-285750">
              <a:buFont typeface="Lucida Grande"/>
              <a:buChar char="-"/>
            </a:pPr>
            <a:r>
              <a:rPr lang="en-US" dirty="0" smtClean="0">
                <a:latin typeface="Arial"/>
                <a:cs typeface="Arial"/>
              </a:rPr>
              <a:t>Honorariums </a:t>
            </a:r>
          </a:p>
          <a:p>
            <a:pPr marL="742950" lvl="1" indent="-285750">
              <a:buFont typeface="Lucida Grande"/>
              <a:buChar char="-"/>
            </a:pPr>
            <a:r>
              <a:rPr lang="en-US" dirty="0" smtClean="0">
                <a:latin typeface="Arial"/>
                <a:cs typeface="Arial"/>
              </a:rPr>
              <a:t>Check-ins </a:t>
            </a:r>
          </a:p>
          <a:p>
            <a:pPr marL="742950" lvl="1" indent="-285750">
              <a:buFont typeface="Lucida Grande"/>
              <a:buChar char="-"/>
            </a:pPr>
            <a:r>
              <a:rPr lang="en-US" dirty="0" smtClean="0">
                <a:latin typeface="Arial"/>
                <a:cs typeface="Arial"/>
              </a:rPr>
              <a:t>Frequent breaks </a:t>
            </a:r>
          </a:p>
          <a:p>
            <a:pPr marL="742950" lvl="1" indent="-285750">
              <a:buFont typeface="Lucida Grande"/>
              <a:buChar char="-"/>
            </a:pPr>
            <a:r>
              <a:rPr lang="en-US" dirty="0" smtClean="0">
                <a:latin typeface="Arial"/>
                <a:cs typeface="Arial"/>
              </a:rPr>
              <a:t>Reminders </a:t>
            </a:r>
          </a:p>
          <a:p>
            <a:pPr marL="742950" lvl="1" indent="-285750">
              <a:buFont typeface="Lucida Grande"/>
              <a:buChar char="-"/>
            </a:pPr>
            <a:r>
              <a:rPr lang="en-US" dirty="0" smtClean="0">
                <a:latin typeface="Arial"/>
                <a:cs typeface="Arial"/>
              </a:rPr>
              <a:t>Awareness of capacity &amp; pressure </a:t>
            </a:r>
          </a:p>
          <a:p>
            <a:pPr lvl="1"/>
            <a:endParaRPr lang="en-US" dirty="0" smtClean="0">
              <a:latin typeface="Helvetica" pitchFamily="2" charset="0"/>
            </a:endParaRPr>
          </a:p>
          <a:p>
            <a:pPr marL="285750" indent="-285750">
              <a:buFont typeface="Arial" panose="020B0604020202020204" pitchFamily="34" charset="0"/>
              <a:buChar char="•"/>
            </a:pPr>
            <a:endParaRPr lang="en-US" dirty="0">
              <a:latin typeface="Helvetica" pitchFamily="2" charset="0"/>
            </a:endParaRPr>
          </a:p>
          <a:p>
            <a:endParaRPr lang="en-US" dirty="0">
              <a:latin typeface="Helvetica" pitchFamily="2" charset="0"/>
            </a:endParaRPr>
          </a:p>
        </p:txBody>
      </p:sp>
      <p:pic>
        <p:nvPicPr>
          <p:cNvPr id="2" name="Picture 1" descr="MD00208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61697" y="5087409"/>
            <a:ext cx="2744231" cy="1428394"/>
          </a:xfrm>
          <a:prstGeom prst="rect">
            <a:avLst/>
          </a:prstGeom>
        </p:spPr>
      </p:pic>
    </p:spTree>
    <p:extLst>
      <p:ext uri="{BB962C8B-B14F-4D97-AF65-F5344CB8AC3E}">
        <p14:creationId xmlns:p14="http://schemas.microsoft.com/office/powerpoint/2010/main" val="2016285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F805ACA-8020-D94C-984E-A612252F5C0B}"/>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E94FC012-94DA-E54D-9820-6505D5F8767C}"/>
              </a:ext>
            </a:extLst>
          </p:cNvPr>
          <p:cNvSpPr txBox="1"/>
          <p:nvPr/>
        </p:nvSpPr>
        <p:spPr>
          <a:xfrm>
            <a:off x="1783829" y="824459"/>
            <a:ext cx="7087042" cy="4524316"/>
          </a:xfrm>
          <a:prstGeom prst="rect">
            <a:avLst/>
          </a:prstGeom>
          <a:noFill/>
        </p:spPr>
        <p:txBody>
          <a:bodyPr wrap="square" rtlCol="0">
            <a:spAutoFit/>
          </a:bodyPr>
          <a:lstStyle/>
          <a:p>
            <a:r>
              <a:rPr lang="en-US" b="1" dirty="0" smtClean="0">
                <a:solidFill>
                  <a:srgbClr val="D1780A"/>
                </a:solidFill>
                <a:latin typeface="Arial"/>
                <a:cs typeface="Arial"/>
              </a:rPr>
              <a:t>2. PARTICIPATION VS. MEANINGFUL PARTICIPATION:</a:t>
            </a:r>
          </a:p>
          <a:p>
            <a:endParaRPr lang="en-US" b="1" dirty="0">
              <a:solidFill>
                <a:srgbClr val="3A3A3A"/>
              </a:solidFill>
              <a:latin typeface="Arial"/>
              <a:cs typeface="Arial"/>
            </a:endParaRPr>
          </a:p>
          <a:p>
            <a:pPr marL="285750" indent="-285750">
              <a:buFont typeface="Arial"/>
              <a:buChar char="•"/>
            </a:pPr>
            <a:r>
              <a:rPr lang="en-US" dirty="0" smtClean="0">
                <a:latin typeface="Arial"/>
                <a:cs typeface="Arial"/>
              </a:rPr>
              <a:t>Tokenism = participation without power </a:t>
            </a:r>
            <a:endParaRPr lang="en-CA" dirty="0">
              <a:latin typeface="Arial"/>
              <a:cs typeface="Arial"/>
            </a:endParaRPr>
          </a:p>
          <a:p>
            <a:pPr marL="285750" indent="-285750">
              <a:buFont typeface="Arial"/>
              <a:buChar char="•"/>
            </a:pPr>
            <a:r>
              <a:rPr lang="en-US" dirty="0" smtClean="0">
                <a:latin typeface="Arial"/>
                <a:cs typeface="Arial"/>
              </a:rPr>
              <a:t>Budgets are about priorities </a:t>
            </a:r>
            <a:endParaRPr lang="en-US" dirty="0">
              <a:latin typeface="Arial"/>
              <a:cs typeface="Arial"/>
            </a:endParaRPr>
          </a:p>
          <a:p>
            <a:pPr marL="742950" lvl="1" indent="-285750">
              <a:buFont typeface="Lucida Grande"/>
              <a:buChar char="-"/>
            </a:pPr>
            <a:r>
              <a:rPr lang="en-US" dirty="0">
                <a:latin typeface="Arial"/>
                <a:cs typeface="Arial"/>
              </a:rPr>
              <a:t>Honorariums </a:t>
            </a:r>
            <a:r>
              <a:rPr lang="en-CA" dirty="0" smtClean="0">
                <a:latin typeface="Arial"/>
                <a:cs typeface="Arial"/>
              </a:rPr>
              <a:t>to</a:t>
            </a:r>
            <a:r>
              <a:rPr lang="en-US" dirty="0" smtClean="0">
                <a:latin typeface="Arial"/>
                <a:cs typeface="Arial"/>
              </a:rPr>
              <a:t> value </a:t>
            </a:r>
            <a:r>
              <a:rPr lang="en-US" dirty="0">
                <a:latin typeface="Arial"/>
                <a:cs typeface="Arial"/>
              </a:rPr>
              <a:t>time &amp; energy </a:t>
            </a:r>
            <a:endParaRPr lang="en-US" dirty="0" smtClean="0">
              <a:latin typeface="Arial"/>
              <a:cs typeface="Arial"/>
            </a:endParaRPr>
          </a:p>
          <a:p>
            <a:pPr marL="285750" indent="-285750">
              <a:buFont typeface="Arial"/>
              <a:buChar char="•"/>
            </a:pPr>
            <a:r>
              <a:rPr lang="en-US" dirty="0" smtClean="0">
                <a:latin typeface="Arial"/>
                <a:cs typeface="Arial"/>
              </a:rPr>
              <a:t>Minimizing barriers </a:t>
            </a:r>
          </a:p>
          <a:p>
            <a:pPr marL="742950" lvl="1" indent="-285750">
              <a:buFont typeface="Lucida Grande"/>
              <a:buChar char="-"/>
            </a:pPr>
            <a:r>
              <a:rPr lang="en-US" dirty="0">
                <a:latin typeface="Arial"/>
                <a:cs typeface="Arial"/>
              </a:rPr>
              <a:t>Unrealistic expectations </a:t>
            </a:r>
            <a:endParaRPr lang="en-US" dirty="0" smtClean="0">
              <a:latin typeface="Arial"/>
              <a:cs typeface="Arial"/>
            </a:endParaRPr>
          </a:p>
          <a:p>
            <a:pPr marL="742950" lvl="1" indent="-285750">
              <a:buFont typeface="Lucida Grande"/>
              <a:buChar char="-"/>
            </a:pPr>
            <a:r>
              <a:rPr lang="en-US" dirty="0" smtClean="0">
                <a:latin typeface="Arial"/>
                <a:cs typeface="Arial"/>
              </a:rPr>
              <a:t>Training &amp; support </a:t>
            </a:r>
          </a:p>
          <a:p>
            <a:pPr marL="742950" lvl="1" indent="-285750">
              <a:buFont typeface="Lucida Grande"/>
              <a:buChar char="-"/>
            </a:pPr>
            <a:r>
              <a:rPr lang="en-US" dirty="0" smtClean="0">
                <a:latin typeface="Arial"/>
                <a:cs typeface="Arial"/>
              </a:rPr>
              <a:t>Flexibility </a:t>
            </a:r>
          </a:p>
          <a:p>
            <a:pPr marL="742950" lvl="1" indent="-285750">
              <a:buFont typeface="Lucida Grande"/>
              <a:buChar char="-"/>
            </a:pPr>
            <a:r>
              <a:rPr lang="en-US" dirty="0" smtClean="0">
                <a:latin typeface="Arial"/>
                <a:cs typeface="Arial"/>
              </a:rPr>
              <a:t>Learning styles </a:t>
            </a:r>
          </a:p>
          <a:p>
            <a:pPr marL="742950" lvl="1" indent="-285750">
              <a:buFont typeface="Lucida Grande"/>
              <a:buChar char="-"/>
            </a:pPr>
            <a:r>
              <a:rPr lang="en-US" dirty="0" smtClean="0">
                <a:latin typeface="Arial"/>
                <a:cs typeface="Arial"/>
              </a:rPr>
              <a:t>Language</a:t>
            </a:r>
          </a:p>
          <a:p>
            <a:pPr marL="285750" indent="-285750">
              <a:buFont typeface="Arial"/>
              <a:buChar char="•"/>
            </a:pPr>
            <a:r>
              <a:rPr lang="en-US" dirty="0" smtClean="0">
                <a:latin typeface="Arial"/>
                <a:cs typeface="Arial"/>
              </a:rPr>
              <a:t>Emotional support </a:t>
            </a:r>
          </a:p>
          <a:p>
            <a:pPr marL="742950" lvl="1" indent="-285750">
              <a:buFont typeface="Lucida Grande"/>
              <a:buChar char="-"/>
            </a:pPr>
            <a:r>
              <a:rPr lang="en-US" dirty="0" smtClean="0">
                <a:latin typeface="Arial"/>
                <a:cs typeface="Arial"/>
              </a:rPr>
              <a:t>Staff capacity </a:t>
            </a:r>
          </a:p>
          <a:p>
            <a:pPr marL="742950" lvl="1" indent="-285750">
              <a:buFont typeface="Arial"/>
              <a:buChar char="•"/>
            </a:pPr>
            <a:endParaRPr lang="en-US" dirty="0" smtClean="0">
              <a:latin typeface="Arial"/>
              <a:cs typeface="Arial"/>
            </a:endParaRPr>
          </a:p>
          <a:p>
            <a:pPr lvl="1"/>
            <a:endParaRPr lang="en-US" dirty="0" smtClean="0">
              <a:latin typeface="Arial"/>
              <a:cs typeface="Arial"/>
            </a:endParaRPr>
          </a:p>
          <a:p>
            <a:endParaRPr lang="en-US" dirty="0" smtClean="0">
              <a:latin typeface="Helvetica" pitchFamily="2" charset="0"/>
            </a:endParaRPr>
          </a:p>
        </p:txBody>
      </p:sp>
      <p:sp>
        <p:nvSpPr>
          <p:cNvPr id="5" name="TextBox 4">
            <a:extLst>
              <a:ext uri="{FF2B5EF4-FFF2-40B4-BE49-F238E27FC236}">
                <a16:creationId xmlns:a16="http://schemas.microsoft.com/office/drawing/2014/main" xmlns="" id="{BD62F2E5-C94A-0F45-A1FD-75F68F0AECC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smtClean="0">
                <a:solidFill>
                  <a:schemeClr val="bg1"/>
                </a:solidFill>
                <a:latin typeface="Arial"/>
                <a:cs typeface="Arial"/>
              </a:rPr>
              <a:t>WHAT WE LEARNED</a:t>
            </a:r>
            <a:endParaRPr lang="en-US" sz="2500" b="1" spc="100" dirty="0">
              <a:solidFill>
                <a:schemeClr val="bg1"/>
              </a:solidFill>
              <a:latin typeface="Arial"/>
              <a:cs typeface="Arial"/>
            </a:endParaRPr>
          </a:p>
        </p:txBody>
      </p:sp>
    </p:spTree>
    <p:extLst>
      <p:ext uri="{BB962C8B-B14F-4D97-AF65-F5344CB8AC3E}">
        <p14:creationId xmlns:p14="http://schemas.microsoft.com/office/powerpoint/2010/main" val="415440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F805ACA-8020-D94C-984E-A612252F5C0B}"/>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20181102_1631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948" y="451197"/>
            <a:ext cx="3326617" cy="5998624"/>
          </a:xfrm>
          <a:prstGeom prst="rect">
            <a:avLst/>
          </a:prstGeom>
        </p:spPr>
      </p:pic>
      <p:sp>
        <p:nvSpPr>
          <p:cNvPr id="8" name="TextBox 7">
            <a:extLst>
              <a:ext uri="{FF2B5EF4-FFF2-40B4-BE49-F238E27FC236}">
                <a16:creationId xmlns:a16="http://schemas.microsoft.com/office/drawing/2014/main" xmlns="" id="{BD62F2E5-C94A-0F45-A1FD-75F68F0AECC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smtClean="0">
                <a:solidFill>
                  <a:schemeClr val="bg1"/>
                </a:solidFill>
                <a:latin typeface="Arial"/>
                <a:cs typeface="Arial"/>
              </a:rPr>
              <a:t>BARB’S BUCKET ACTIVITY</a:t>
            </a:r>
            <a:endParaRPr lang="en-US" sz="2500" b="1" spc="100" dirty="0">
              <a:solidFill>
                <a:schemeClr val="bg1"/>
              </a:solidFill>
              <a:latin typeface="Arial"/>
              <a:cs typeface="Arial"/>
            </a:endParaRPr>
          </a:p>
        </p:txBody>
      </p:sp>
    </p:spTree>
    <p:extLst>
      <p:ext uri="{BB962C8B-B14F-4D97-AF65-F5344CB8AC3E}">
        <p14:creationId xmlns:p14="http://schemas.microsoft.com/office/powerpoint/2010/main" val="837247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F805ACA-8020-D94C-984E-A612252F5C0B}"/>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E94FC012-94DA-E54D-9820-6505D5F8767C}"/>
              </a:ext>
            </a:extLst>
          </p:cNvPr>
          <p:cNvSpPr txBox="1"/>
          <p:nvPr/>
        </p:nvSpPr>
        <p:spPr>
          <a:xfrm>
            <a:off x="1783829" y="824459"/>
            <a:ext cx="7087042" cy="2585323"/>
          </a:xfrm>
          <a:prstGeom prst="rect">
            <a:avLst/>
          </a:prstGeom>
          <a:noFill/>
        </p:spPr>
        <p:txBody>
          <a:bodyPr wrap="square" rtlCol="0">
            <a:spAutoFit/>
          </a:bodyPr>
          <a:lstStyle/>
          <a:p>
            <a:r>
              <a:rPr lang="en-US" b="1" dirty="0" smtClean="0">
                <a:solidFill>
                  <a:srgbClr val="D1780A"/>
                </a:solidFill>
                <a:latin typeface="Arial"/>
                <a:cs typeface="Arial"/>
              </a:rPr>
              <a:t>3. THE POWER OF PEERS:</a:t>
            </a:r>
            <a:endParaRPr lang="en-US" b="1" dirty="0">
              <a:solidFill>
                <a:srgbClr val="D1780A"/>
              </a:solidFill>
              <a:latin typeface="Arial"/>
              <a:cs typeface="Arial"/>
            </a:endParaRPr>
          </a:p>
          <a:p>
            <a:endParaRPr lang="en-US" dirty="0">
              <a:latin typeface="Arial"/>
              <a:cs typeface="Arial"/>
            </a:endParaRPr>
          </a:p>
          <a:p>
            <a:pPr marL="285750" indent="-285750">
              <a:buFont typeface="Arial" panose="020B0604020202020204" pitchFamily="34" charset="0"/>
              <a:buChar char="•"/>
            </a:pPr>
            <a:r>
              <a:rPr lang="en-US" dirty="0" smtClean="0">
                <a:latin typeface="Arial"/>
                <a:cs typeface="Arial"/>
              </a:rPr>
              <a:t>Experts in experience</a:t>
            </a:r>
          </a:p>
          <a:p>
            <a:pPr marL="285750" indent="-285750">
              <a:buFont typeface="Arial" panose="020B0604020202020204" pitchFamily="34" charset="0"/>
              <a:buChar char="•"/>
            </a:pPr>
            <a:r>
              <a:rPr lang="en-US" dirty="0">
                <a:latin typeface="Arial"/>
                <a:cs typeface="Arial"/>
              </a:rPr>
              <a:t>Advocacy &amp; storytelling </a:t>
            </a:r>
            <a:endParaRPr lang="en-US" dirty="0" smtClean="0">
              <a:latin typeface="Arial"/>
              <a:cs typeface="Arial"/>
            </a:endParaRPr>
          </a:p>
          <a:p>
            <a:pPr marL="285750" indent="-285750">
              <a:buFont typeface="Arial" panose="020B0604020202020204" pitchFamily="34" charset="0"/>
              <a:buChar char="•"/>
            </a:pPr>
            <a:r>
              <a:rPr lang="en-US" dirty="0" smtClean="0">
                <a:latin typeface="Arial"/>
                <a:cs typeface="Arial"/>
              </a:rPr>
              <a:t>Community Researchers</a:t>
            </a:r>
          </a:p>
          <a:p>
            <a:pPr marL="285750" indent="-285750">
              <a:buFont typeface="Arial" panose="020B0604020202020204" pitchFamily="34" charset="0"/>
              <a:buChar char="•"/>
            </a:pPr>
            <a:r>
              <a:rPr lang="en-US" dirty="0" smtClean="0">
                <a:latin typeface="Arial"/>
                <a:cs typeface="Arial"/>
              </a:rPr>
              <a:t>Outreach</a:t>
            </a:r>
          </a:p>
          <a:p>
            <a:pPr marL="285750" indent="-285750">
              <a:buFont typeface="Arial" panose="020B0604020202020204" pitchFamily="34" charset="0"/>
              <a:buChar char="•"/>
            </a:pPr>
            <a:r>
              <a:rPr lang="en-US" dirty="0" smtClean="0">
                <a:latin typeface="Arial"/>
                <a:cs typeface="Arial"/>
              </a:rPr>
              <a:t>Facilitators &amp; Trainers</a:t>
            </a:r>
          </a:p>
          <a:p>
            <a:pPr marL="285750" indent="-285750">
              <a:buFont typeface="Arial" panose="020B0604020202020204" pitchFamily="34" charset="0"/>
              <a:buChar char="•"/>
            </a:pPr>
            <a:r>
              <a:rPr lang="en-US" dirty="0" smtClean="0">
                <a:latin typeface="Arial"/>
                <a:cs typeface="Arial"/>
              </a:rPr>
              <a:t>And more! </a:t>
            </a:r>
          </a:p>
          <a:p>
            <a:endParaRPr lang="en-US" dirty="0">
              <a:latin typeface="Helvetica" pitchFamily="2" charset="0"/>
            </a:endParaRPr>
          </a:p>
        </p:txBody>
      </p:sp>
      <p:sp>
        <p:nvSpPr>
          <p:cNvPr id="5" name="TextBox 4">
            <a:extLst>
              <a:ext uri="{FF2B5EF4-FFF2-40B4-BE49-F238E27FC236}">
                <a16:creationId xmlns:a16="http://schemas.microsoft.com/office/drawing/2014/main" xmlns="" id="{BD62F2E5-C94A-0F45-A1FD-75F68F0AECC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smtClean="0">
                <a:solidFill>
                  <a:schemeClr val="bg1"/>
                </a:solidFill>
                <a:latin typeface="Arial"/>
                <a:cs typeface="Arial"/>
              </a:rPr>
              <a:t>WHAT WE LEARNED</a:t>
            </a:r>
            <a:endParaRPr lang="en-US" sz="2500" b="1" spc="100" dirty="0">
              <a:solidFill>
                <a:schemeClr val="bg1"/>
              </a:solidFill>
              <a:latin typeface="Arial"/>
              <a:cs typeface="Arial"/>
            </a:endParaRPr>
          </a:p>
        </p:txBody>
      </p:sp>
    </p:spTree>
    <p:extLst>
      <p:ext uri="{BB962C8B-B14F-4D97-AF65-F5344CB8AC3E}">
        <p14:creationId xmlns:p14="http://schemas.microsoft.com/office/powerpoint/2010/main" val="1312801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F805ACA-8020-D94C-984E-A612252F5C0B}"/>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E94FC012-94DA-E54D-9820-6505D5F8767C}"/>
              </a:ext>
            </a:extLst>
          </p:cNvPr>
          <p:cNvSpPr txBox="1"/>
          <p:nvPr/>
        </p:nvSpPr>
        <p:spPr>
          <a:xfrm>
            <a:off x="1783829" y="824459"/>
            <a:ext cx="7087042" cy="2031325"/>
          </a:xfrm>
          <a:prstGeom prst="rect">
            <a:avLst/>
          </a:prstGeom>
          <a:noFill/>
        </p:spPr>
        <p:txBody>
          <a:bodyPr wrap="square" rtlCol="0">
            <a:spAutoFit/>
          </a:bodyPr>
          <a:lstStyle/>
          <a:p>
            <a:r>
              <a:rPr lang="en-US" b="1" dirty="0" smtClean="0">
                <a:solidFill>
                  <a:srgbClr val="D1780A"/>
                </a:solidFill>
                <a:latin typeface="Arial"/>
                <a:cs typeface="Arial"/>
              </a:rPr>
              <a:t>3. THE IMPORTANCE OF EQUITY &amp; INTERSECTIONALITY:</a:t>
            </a:r>
            <a:endParaRPr lang="en-US" b="1" dirty="0">
              <a:solidFill>
                <a:srgbClr val="D1780A"/>
              </a:solidFill>
              <a:latin typeface="Arial"/>
              <a:cs typeface="Arial"/>
            </a:endParaRPr>
          </a:p>
          <a:p>
            <a:endParaRPr lang="en-US" dirty="0">
              <a:latin typeface="Arial"/>
              <a:cs typeface="Arial"/>
            </a:endParaRPr>
          </a:p>
          <a:p>
            <a:pPr marL="285750" indent="-285750">
              <a:buFont typeface="Arial" panose="020B0604020202020204" pitchFamily="34" charset="0"/>
              <a:buChar char="•"/>
            </a:pPr>
            <a:r>
              <a:rPr lang="en-US" dirty="0" smtClean="0">
                <a:latin typeface="Arial"/>
                <a:cs typeface="Arial"/>
              </a:rPr>
              <a:t>Commitment to intersectional approach:</a:t>
            </a:r>
          </a:p>
          <a:p>
            <a:pPr marL="742950" lvl="1" indent="-285750">
              <a:buFont typeface="Arial" panose="020B0604020202020204" pitchFamily="34" charset="0"/>
              <a:buChar char="•"/>
            </a:pPr>
            <a:r>
              <a:rPr lang="en-US" dirty="0" smtClean="0">
                <a:latin typeface="Arial"/>
                <a:cs typeface="Arial"/>
              </a:rPr>
              <a:t>Training </a:t>
            </a:r>
          </a:p>
          <a:p>
            <a:pPr marL="742950" lvl="1" indent="-285750">
              <a:buFont typeface="Arial" panose="020B0604020202020204" pitchFamily="34" charset="0"/>
              <a:buChar char="•"/>
            </a:pPr>
            <a:r>
              <a:rPr lang="en-US" dirty="0" smtClean="0">
                <a:latin typeface="Arial"/>
                <a:cs typeface="Arial"/>
              </a:rPr>
              <a:t>Relationship building</a:t>
            </a:r>
          </a:p>
          <a:p>
            <a:pPr marL="742950" lvl="1" indent="-285750">
              <a:buFont typeface="Arial" panose="020B0604020202020204" pitchFamily="34" charset="0"/>
              <a:buChar char="•"/>
            </a:pPr>
            <a:r>
              <a:rPr lang="en-US" dirty="0" smtClean="0">
                <a:latin typeface="Arial"/>
                <a:cs typeface="Arial"/>
              </a:rPr>
              <a:t>Formalizing practices</a:t>
            </a:r>
          </a:p>
          <a:p>
            <a:pPr marL="742950" lvl="1" indent="-285750">
              <a:buFont typeface="Arial" panose="020B0604020202020204" pitchFamily="34" charset="0"/>
              <a:buChar char="•"/>
            </a:pPr>
            <a:r>
              <a:rPr lang="en-US" dirty="0" smtClean="0">
                <a:latin typeface="Arial"/>
                <a:cs typeface="Arial"/>
              </a:rPr>
              <a:t>Gaining a better understanding of poverty</a:t>
            </a:r>
          </a:p>
        </p:txBody>
      </p:sp>
      <p:sp>
        <p:nvSpPr>
          <p:cNvPr id="5" name="TextBox 4">
            <a:extLst>
              <a:ext uri="{FF2B5EF4-FFF2-40B4-BE49-F238E27FC236}">
                <a16:creationId xmlns:a16="http://schemas.microsoft.com/office/drawing/2014/main" xmlns="" id="{BD62F2E5-C94A-0F45-A1FD-75F68F0AECC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smtClean="0">
                <a:solidFill>
                  <a:schemeClr val="bg1"/>
                </a:solidFill>
                <a:latin typeface="Arial"/>
                <a:cs typeface="Arial"/>
              </a:rPr>
              <a:t>WHAT WE LEARNED</a:t>
            </a:r>
            <a:endParaRPr lang="en-US" sz="2500" b="1" spc="100" dirty="0">
              <a:solidFill>
                <a:schemeClr val="bg1"/>
              </a:solidFill>
              <a:latin typeface="Arial"/>
              <a:cs typeface="Arial"/>
            </a:endParaRPr>
          </a:p>
        </p:txBody>
      </p:sp>
    </p:spTree>
    <p:extLst>
      <p:ext uri="{BB962C8B-B14F-4D97-AF65-F5344CB8AC3E}">
        <p14:creationId xmlns:p14="http://schemas.microsoft.com/office/powerpoint/2010/main" val="1680001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F805ACA-8020-D94C-984E-A612252F5C0B}"/>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BD62F2E5-C94A-0F45-A1FD-75F68F0AECC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smtClean="0">
                <a:solidFill>
                  <a:schemeClr val="bg1"/>
                </a:solidFill>
                <a:latin typeface="Arial"/>
                <a:cs typeface="Arial"/>
              </a:rPr>
              <a:t>LADDER OF PEER ENGAGEMENT</a:t>
            </a:r>
            <a:endParaRPr lang="en-US" sz="2500" b="1" spc="100" dirty="0">
              <a:solidFill>
                <a:schemeClr val="bg1"/>
              </a:solidFill>
              <a:latin typeface="Arial"/>
              <a:cs typeface="Arial"/>
            </a:endParaRPr>
          </a:p>
        </p:txBody>
      </p:sp>
      <p:sp>
        <p:nvSpPr>
          <p:cNvPr id="8" name="TextBox 7">
            <a:extLst>
              <a:ext uri="{FF2B5EF4-FFF2-40B4-BE49-F238E27FC236}">
                <a16:creationId xmlns:a16="http://schemas.microsoft.com/office/drawing/2014/main" xmlns="" id="{E94FC012-94DA-E54D-9820-6505D5F8767C}"/>
              </a:ext>
            </a:extLst>
          </p:cNvPr>
          <p:cNvSpPr txBox="1"/>
          <p:nvPr/>
        </p:nvSpPr>
        <p:spPr>
          <a:xfrm>
            <a:off x="1783829" y="501293"/>
            <a:ext cx="7087042" cy="646331"/>
          </a:xfrm>
          <a:prstGeom prst="rect">
            <a:avLst/>
          </a:prstGeom>
          <a:noFill/>
        </p:spPr>
        <p:txBody>
          <a:bodyPr wrap="square" rtlCol="0">
            <a:spAutoFit/>
          </a:bodyPr>
          <a:lstStyle/>
          <a:p>
            <a:r>
              <a:rPr lang="en-US" b="1" dirty="0" smtClean="0">
                <a:solidFill>
                  <a:srgbClr val="3A3A3A"/>
                </a:solidFill>
                <a:latin typeface="Arial"/>
                <a:cs typeface="Arial"/>
              </a:rPr>
              <a:t>PEERS:  </a:t>
            </a:r>
            <a:r>
              <a:rPr lang="en-US" dirty="0" smtClean="0">
                <a:solidFill>
                  <a:srgbClr val="3A3A3A"/>
                </a:solidFill>
                <a:latin typeface="Arial"/>
                <a:cs typeface="Arial"/>
              </a:rPr>
              <a:t>Individuals with lived experience of an issue. </a:t>
            </a:r>
            <a:endParaRPr lang="en-US" dirty="0">
              <a:latin typeface="Arial"/>
              <a:cs typeface="Arial"/>
            </a:endParaRPr>
          </a:p>
          <a:p>
            <a:endParaRPr lang="en-US" dirty="0">
              <a:latin typeface="Helvetica" pitchFamily="2" charset="0"/>
            </a:endParaRPr>
          </a:p>
        </p:txBody>
      </p:sp>
      <p:pic>
        <p:nvPicPr>
          <p:cNvPr id="9" name="Picture 8" descr="Ladder of Peer Engage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934" y="928823"/>
            <a:ext cx="5128364" cy="5464509"/>
          </a:xfrm>
          <a:prstGeom prst="rect">
            <a:avLst/>
          </a:prstGeom>
        </p:spPr>
      </p:pic>
    </p:spTree>
    <p:extLst>
      <p:ext uri="{BB962C8B-B14F-4D97-AF65-F5344CB8AC3E}">
        <p14:creationId xmlns:p14="http://schemas.microsoft.com/office/powerpoint/2010/main" val="617958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7698B5B-BD86-8146-8EFF-CBA48844638D}"/>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F0806DA3-F077-A343-924E-A41253E8358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a:solidFill>
                  <a:schemeClr val="bg1"/>
                </a:solidFill>
                <a:latin typeface="Arial" panose="020B0604020202020204" pitchFamily="34" charset="0"/>
                <a:cs typeface="Arial" panose="020B0604020202020204" pitchFamily="34" charset="0"/>
              </a:rPr>
              <a:t>Questions &amp; Closing</a:t>
            </a:r>
          </a:p>
        </p:txBody>
      </p:sp>
      <p:sp>
        <p:nvSpPr>
          <p:cNvPr id="5" name="TextBox 4">
            <a:extLst>
              <a:ext uri="{FF2B5EF4-FFF2-40B4-BE49-F238E27FC236}">
                <a16:creationId xmlns="" xmlns:a16="http://schemas.microsoft.com/office/drawing/2014/main" id="{528DF6F7-E7C1-424F-8006-2318E77B2EE5}"/>
              </a:ext>
            </a:extLst>
          </p:cNvPr>
          <p:cNvSpPr txBox="1"/>
          <p:nvPr/>
        </p:nvSpPr>
        <p:spPr>
          <a:xfrm>
            <a:off x="1783829" y="681959"/>
            <a:ext cx="7087042" cy="1708160"/>
          </a:xfrm>
          <a:prstGeom prst="rect">
            <a:avLst/>
          </a:prstGeom>
          <a:noFill/>
        </p:spPr>
        <p:txBody>
          <a:bodyPr wrap="square" rtlCol="0">
            <a:spAutoFit/>
          </a:bodyPr>
          <a:lstStyle/>
          <a:p>
            <a:r>
              <a:rPr lang="en-US" b="1" dirty="0">
                <a:solidFill>
                  <a:srgbClr val="3A3A3A"/>
                </a:solidFill>
                <a:latin typeface="Arial" panose="020B0604020202020204" pitchFamily="34" charset="0"/>
                <a:cs typeface="Arial" panose="020B0604020202020204" pitchFamily="34" charset="0"/>
              </a:rPr>
              <a:t>Thank you for </a:t>
            </a:r>
            <a:r>
              <a:rPr lang="en-US" b="1" dirty="0" smtClean="0">
                <a:solidFill>
                  <a:srgbClr val="3A3A3A"/>
                </a:solidFill>
                <a:latin typeface="Arial" panose="020B0604020202020204" pitchFamily="34" charset="0"/>
                <a:cs typeface="Arial" panose="020B0604020202020204" pitchFamily="34" charset="0"/>
              </a:rPr>
              <a:t>having us join you! </a:t>
            </a:r>
            <a:endParaRPr lang="en-US" b="1" dirty="0">
              <a:solidFill>
                <a:srgbClr val="3A3A3A"/>
              </a:solidFill>
              <a:latin typeface="Arial" panose="020B0604020202020204" pitchFamily="34" charset="0"/>
              <a:cs typeface="Arial" panose="020B0604020202020204" pitchFamily="34" charset="0"/>
            </a:endParaRPr>
          </a:p>
          <a:p>
            <a:endParaRPr lang="en-US" dirty="0">
              <a:latin typeface="Montserrat" pitchFamily="2" charset="77"/>
            </a:endParaRPr>
          </a:p>
          <a:p>
            <a:pPr marL="285750" indent="-285750">
              <a:lnSpc>
                <a:spcPct val="150000"/>
              </a:lnSpc>
              <a:buFont typeface="Arial" charset="0"/>
              <a:buChar char="•"/>
            </a:pPr>
            <a:r>
              <a:rPr lang="en-US" sz="1600" dirty="0">
                <a:latin typeface="Arial" charset="0"/>
                <a:ea typeface="Arial" charset="0"/>
                <a:cs typeface="Arial" charset="0"/>
              </a:rPr>
              <a:t>Questions? </a:t>
            </a:r>
            <a:endParaRPr lang="en-US" b="1" dirty="0">
              <a:latin typeface="Arial" charset="0"/>
              <a:ea typeface="Arial" charset="0"/>
              <a:cs typeface="Arial" charset="0"/>
            </a:endParaRPr>
          </a:p>
          <a:p>
            <a:pPr algn="ctr">
              <a:lnSpc>
                <a:spcPct val="150000"/>
              </a:lnSpc>
            </a:pPr>
            <a:endParaRPr lang="en-US" b="1" dirty="0">
              <a:latin typeface="Arial" charset="0"/>
              <a:ea typeface="Arial" charset="0"/>
              <a:cs typeface="Arial" charset="0"/>
            </a:endParaRPr>
          </a:p>
          <a:p>
            <a:endParaRPr lang="en-US" dirty="0">
              <a:latin typeface="Montserrat" pitchFamily="2" charset="77"/>
            </a:endParaRPr>
          </a:p>
        </p:txBody>
      </p:sp>
      <p:pic>
        <p:nvPicPr>
          <p:cNvPr id="6" name="Picture 5">
            <a:extLst>
              <a:ext uri="{FF2B5EF4-FFF2-40B4-BE49-F238E27FC236}">
                <a16:creationId xmlns="" xmlns:a16="http://schemas.microsoft.com/office/drawing/2014/main" id="{EC3CEB2E-DCF8-664E-85FC-F6D25EB2F85F}"/>
              </a:ext>
            </a:extLst>
          </p:cNvPr>
          <p:cNvPicPr>
            <a:picLocks noChangeAspect="1"/>
          </p:cNvPicPr>
          <p:nvPr/>
        </p:nvPicPr>
        <p:blipFill>
          <a:blip r:embed="rId3"/>
          <a:stretch>
            <a:fillRect/>
          </a:stretch>
        </p:blipFill>
        <p:spPr>
          <a:xfrm>
            <a:off x="1962734" y="4178185"/>
            <a:ext cx="3362210" cy="1028049"/>
          </a:xfrm>
          <a:prstGeom prst="rect">
            <a:avLst/>
          </a:prstGeom>
        </p:spPr>
      </p:pic>
      <p:sp>
        <p:nvSpPr>
          <p:cNvPr id="7" name="TextBox 6">
            <a:extLst>
              <a:ext uri="{FF2B5EF4-FFF2-40B4-BE49-F238E27FC236}">
                <a16:creationId xmlns="" xmlns:a16="http://schemas.microsoft.com/office/drawing/2014/main" id="{693A8864-8280-AF43-9B69-526B9321BB18}"/>
              </a:ext>
            </a:extLst>
          </p:cNvPr>
          <p:cNvSpPr txBox="1"/>
          <p:nvPr/>
        </p:nvSpPr>
        <p:spPr>
          <a:xfrm>
            <a:off x="5324944" y="4178185"/>
            <a:ext cx="8651631" cy="1323439"/>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Dominica McPherson, Coordinator</a:t>
            </a:r>
            <a:endParaRPr lang="en-US" sz="1600" dirty="0">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www.gwpoverty.ca</a:t>
            </a:r>
            <a:endParaRPr lang="en-US" sz="1600" dirty="0">
              <a:latin typeface="Arial" panose="020B0604020202020204" pitchFamily="34" charset="0"/>
              <a:cs typeface="Arial" panose="020B0604020202020204" pitchFamily="34" charset="0"/>
            </a:endParaRPr>
          </a:p>
          <a:p>
            <a:r>
              <a:rPr lang="en-US" sz="1600" dirty="0" err="1" smtClean="0">
                <a:latin typeface="Arial" panose="020B0604020202020204" pitchFamily="34" charset="0"/>
                <a:cs typeface="Arial" panose="020B0604020202020204" pitchFamily="34" charset="0"/>
              </a:rPr>
              <a:t>info@gwpoverty.ca</a:t>
            </a:r>
            <a:endParaRPr lang="en-US" sz="1600" dirty="0">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1-800-265-7293</a:t>
            </a:r>
            <a:endParaRPr lang="en-US" sz="1600"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693A8864-8280-AF43-9B69-526B9321BB18}"/>
              </a:ext>
            </a:extLst>
          </p:cNvPr>
          <p:cNvSpPr txBox="1"/>
          <p:nvPr/>
        </p:nvSpPr>
        <p:spPr>
          <a:xfrm>
            <a:off x="1982965" y="3728757"/>
            <a:ext cx="8651631" cy="830997"/>
          </a:xfrm>
          <a:prstGeom prst="rect">
            <a:avLst/>
          </a:prstGeom>
          <a:noFill/>
        </p:spPr>
        <p:txBody>
          <a:bodyPr wrap="square" rtlCol="0">
            <a:spAutoFit/>
          </a:bodyPr>
          <a:lstStyle/>
          <a:p>
            <a:r>
              <a:rPr lang="en-CA" sz="1600" dirty="0" smtClean="0">
                <a:latin typeface="Arial" panose="020B0604020202020204" pitchFamily="34" charset="0"/>
                <a:cs typeface="Arial" panose="020B0604020202020204" pitchFamily="34" charset="0"/>
              </a:rPr>
              <a:t>Barb McPhee, PTF Peer Leader,      Tina </a:t>
            </a:r>
            <a:r>
              <a:rPr lang="en-CA" sz="1600" dirty="0" err="1" smtClean="0">
                <a:latin typeface="Arial" panose="020B0604020202020204" pitchFamily="34" charset="0"/>
                <a:cs typeface="Arial" panose="020B0604020202020204" pitchFamily="34" charset="0"/>
              </a:rPr>
              <a:t>Brophey</a:t>
            </a:r>
            <a:r>
              <a:rPr lang="en-CA" sz="1600" dirty="0" smtClean="0">
                <a:latin typeface="Arial" panose="020B0604020202020204" pitchFamily="34" charset="0"/>
                <a:cs typeface="Arial" panose="020B0604020202020204" pitchFamily="34" charset="0"/>
              </a:rPr>
              <a:t>, PTF Peer Leader &amp;</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3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F805ACA-8020-D94C-984E-A612252F5C0B}"/>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BD62F2E5-C94A-0F45-A1FD-75F68F0AECC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smtClean="0">
                <a:solidFill>
                  <a:schemeClr val="bg1"/>
                </a:solidFill>
                <a:latin typeface="Arial"/>
                <a:cs typeface="Arial"/>
              </a:rPr>
              <a:t>THE POVERTY TASK FORCE</a:t>
            </a:r>
            <a:endParaRPr lang="en-US" sz="2500" b="1" spc="100" dirty="0">
              <a:solidFill>
                <a:schemeClr val="bg1"/>
              </a:solidFill>
              <a:latin typeface="Arial"/>
              <a:cs typeface="Arial"/>
            </a:endParaRPr>
          </a:p>
        </p:txBody>
      </p:sp>
      <p:pic>
        <p:nvPicPr>
          <p:cNvPr id="5" name="Picture 4">
            <a:extLst>
              <a:ext uri="{FF2B5EF4-FFF2-40B4-BE49-F238E27FC236}">
                <a16:creationId xmlns:a16="http://schemas.microsoft.com/office/drawing/2014/main" xmlns="" id="{66CC0CFF-DFD7-844A-96FA-4ABCC38F02A3}"/>
              </a:ext>
            </a:extLst>
          </p:cNvPr>
          <p:cNvPicPr>
            <a:picLocks noChangeAspect="1"/>
          </p:cNvPicPr>
          <p:nvPr/>
        </p:nvPicPr>
        <p:blipFill>
          <a:blip r:embed="rId3"/>
          <a:stretch>
            <a:fillRect/>
          </a:stretch>
        </p:blipFill>
        <p:spPr>
          <a:xfrm>
            <a:off x="1840872" y="1333780"/>
            <a:ext cx="1651000" cy="1651000"/>
          </a:xfrm>
          <a:prstGeom prst="rect">
            <a:avLst/>
          </a:prstGeom>
        </p:spPr>
      </p:pic>
      <p:pic>
        <p:nvPicPr>
          <p:cNvPr id="6" name="Picture 5">
            <a:extLst>
              <a:ext uri="{FF2B5EF4-FFF2-40B4-BE49-F238E27FC236}">
                <a16:creationId xmlns:a16="http://schemas.microsoft.com/office/drawing/2014/main" xmlns="" id="{D4B0C1FB-A8A6-594F-9B13-196277C2093E}"/>
              </a:ext>
            </a:extLst>
          </p:cNvPr>
          <p:cNvPicPr>
            <a:picLocks noChangeAspect="1"/>
          </p:cNvPicPr>
          <p:nvPr/>
        </p:nvPicPr>
        <p:blipFill>
          <a:blip r:embed="rId4"/>
          <a:stretch>
            <a:fillRect/>
          </a:stretch>
        </p:blipFill>
        <p:spPr>
          <a:xfrm>
            <a:off x="1840872" y="3755455"/>
            <a:ext cx="1651000" cy="1651000"/>
          </a:xfrm>
          <a:prstGeom prst="rect">
            <a:avLst/>
          </a:prstGeom>
        </p:spPr>
      </p:pic>
      <p:sp>
        <p:nvSpPr>
          <p:cNvPr id="7" name="TextBox 6">
            <a:extLst>
              <a:ext uri="{FF2B5EF4-FFF2-40B4-BE49-F238E27FC236}">
                <a16:creationId xmlns:a16="http://schemas.microsoft.com/office/drawing/2014/main" xmlns="" id="{7FAB4525-F316-F144-AB64-2C2B0D901D6D}"/>
              </a:ext>
            </a:extLst>
          </p:cNvPr>
          <p:cNvSpPr txBox="1"/>
          <p:nvPr/>
        </p:nvSpPr>
        <p:spPr>
          <a:xfrm>
            <a:off x="3614706" y="1743781"/>
            <a:ext cx="4952824" cy="646331"/>
          </a:xfrm>
          <a:prstGeom prst="rect">
            <a:avLst/>
          </a:prstGeom>
          <a:noFill/>
        </p:spPr>
        <p:txBody>
          <a:bodyPr wrap="square" rtlCol="0">
            <a:spAutoFit/>
          </a:bodyPr>
          <a:lstStyle/>
          <a:p>
            <a:r>
              <a:rPr lang="en-US" spc="50" dirty="0">
                <a:latin typeface="Arial"/>
                <a:cs typeface="Arial"/>
              </a:rPr>
              <a:t>Poverty will be eliminated in </a:t>
            </a:r>
            <a:r>
              <a:rPr lang="en-US" spc="50" dirty="0" smtClean="0">
                <a:latin typeface="Arial"/>
                <a:cs typeface="Arial"/>
              </a:rPr>
              <a:t>Guelph-Wellington.</a:t>
            </a:r>
            <a:endParaRPr lang="en-US" spc="50" dirty="0">
              <a:latin typeface="Arial"/>
              <a:cs typeface="Arial"/>
            </a:endParaRPr>
          </a:p>
        </p:txBody>
      </p:sp>
      <p:sp>
        <p:nvSpPr>
          <p:cNvPr id="9" name="TextBox 8">
            <a:extLst>
              <a:ext uri="{FF2B5EF4-FFF2-40B4-BE49-F238E27FC236}">
                <a16:creationId xmlns:a16="http://schemas.microsoft.com/office/drawing/2014/main" xmlns="" id="{729D339A-F18D-C846-947D-E4019BF92E03}"/>
              </a:ext>
            </a:extLst>
          </p:cNvPr>
          <p:cNvSpPr txBox="1"/>
          <p:nvPr/>
        </p:nvSpPr>
        <p:spPr>
          <a:xfrm>
            <a:off x="3679150" y="3980790"/>
            <a:ext cx="4888380" cy="1200329"/>
          </a:xfrm>
          <a:prstGeom prst="rect">
            <a:avLst/>
          </a:prstGeom>
          <a:noFill/>
        </p:spPr>
        <p:txBody>
          <a:bodyPr wrap="square" rtlCol="0">
            <a:spAutoFit/>
          </a:bodyPr>
          <a:lstStyle/>
          <a:p>
            <a:r>
              <a:rPr lang="en-US" spc="50" dirty="0">
                <a:latin typeface="Arial"/>
                <a:cs typeface="Arial"/>
              </a:rPr>
              <a:t>To work collaboratively, informed by diverse voices of experience, to take local action and advocate for system and policy change to address the root causes of poverty. </a:t>
            </a:r>
          </a:p>
        </p:txBody>
      </p:sp>
      <p:pic>
        <p:nvPicPr>
          <p:cNvPr id="13" name="Picture 12">
            <a:extLst>
              <a:ext uri="{FF2B5EF4-FFF2-40B4-BE49-F238E27FC236}">
                <a16:creationId xmlns="" xmlns:a16="http://schemas.microsoft.com/office/drawing/2014/main" id="{EC3CEB2E-DCF8-664E-85FC-F6D25EB2F85F}"/>
              </a:ext>
            </a:extLst>
          </p:cNvPr>
          <p:cNvPicPr>
            <a:picLocks noChangeAspect="1"/>
          </p:cNvPicPr>
          <p:nvPr/>
        </p:nvPicPr>
        <p:blipFill>
          <a:blip r:embed="rId5"/>
          <a:stretch>
            <a:fillRect/>
          </a:stretch>
        </p:blipFill>
        <p:spPr>
          <a:xfrm>
            <a:off x="7593496" y="6218729"/>
            <a:ext cx="1375594" cy="420610"/>
          </a:xfrm>
          <a:prstGeom prst="rect">
            <a:avLst/>
          </a:prstGeom>
        </p:spPr>
      </p:pic>
    </p:spTree>
    <p:extLst>
      <p:ext uri="{BB962C8B-B14F-4D97-AF65-F5344CB8AC3E}">
        <p14:creationId xmlns:p14="http://schemas.microsoft.com/office/powerpoint/2010/main" val="1782600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F805ACA-8020-D94C-984E-A612252F5C0B}"/>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BD62F2E5-C94A-0F45-A1FD-75F68F0AECC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smtClean="0">
                <a:solidFill>
                  <a:schemeClr val="bg1"/>
                </a:solidFill>
                <a:latin typeface="Arial"/>
                <a:cs typeface="Arial"/>
              </a:rPr>
              <a:t>THE POVERTY TASK FORCE</a:t>
            </a:r>
            <a:endParaRPr lang="en-US" sz="2500" b="1" spc="100" dirty="0">
              <a:solidFill>
                <a:schemeClr val="bg1"/>
              </a:solidFill>
              <a:latin typeface="Arial"/>
              <a:cs typeface="Arial"/>
            </a:endParaRPr>
          </a:p>
        </p:txBody>
      </p:sp>
      <p:pic>
        <p:nvPicPr>
          <p:cNvPr id="13" name="Picture 12">
            <a:extLst>
              <a:ext uri="{FF2B5EF4-FFF2-40B4-BE49-F238E27FC236}">
                <a16:creationId xmlns="" xmlns:a16="http://schemas.microsoft.com/office/drawing/2014/main" id="{EC3CEB2E-DCF8-664E-85FC-F6D25EB2F85F}"/>
              </a:ext>
            </a:extLst>
          </p:cNvPr>
          <p:cNvPicPr>
            <a:picLocks noChangeAspect="1"/>
          </p:cNvPicPr>
          <p:nvPr/>
        </p:nvPicPr>
        <p:blipFill>
          <a:blip r:embed="rId3"/>
          <a:stretch>
            <a:fillRect/>
          </a:stretch>
        </p:blipFill>
        <p:spPr>
          <a:xfrm>
            <a:off x="7593496" y="6218729"/>
            <a:ext cx="1375594" cy="42061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242" y="891323"/>
            <a:ext cx="4486413" cy="5075351"/>
          </a:xfrm>
          <a:prstGeom prst="rect">
            <a:avLst/>
          </a:prstGeom>
        </p:spPr>
      </p:pic>
    </p:spTree>
    <p:extLst>
      <p:ext uri="{BB962C8B-B14F-4D97-AF65-F5344CB8AC3E}">
        <p14:creationId xmlns:p14="http://schemas.microsoft.com/office/powerpoint/2010/main" val="2014170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0EC423B6-4A3F-574F-B63F-0D99CAD1D797}"/>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A058BDD3-ED9B-1F40-A50E-B5E8E83AF61E}"/>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a:solidFill>
                  <a:schemeClr val="bg1"/>
                </a:solidFill>
                <a:latin typeface="Arial" panose="020B0604020202020204" pitchFamily="34" charset="0"/>
                <a:cs typeface="Arial" panose="020B0604020202020204" pitchFamily="34" charset="0"/>
              </a:rPr>
              <a:t>THE POVERTY TASK FORCE</a:t>
            </a:r>
          </a:p>
        </p:txBody>
      </p:sp>
      <p:sp>
        <p:nvSpPr>
          <p:cNvPr id="24" name="TextBox 23">
            <a:extLst>
              <a:ext uri="{FF2B5EF4-FFF2-40B4-BE49-F238E27FC236}">
                <a16:creationId xmlns="" xmlns:a16="http://schemas.microsoft.com/office/drawing/2014/main" id="{26D1C39E-9582-D042-B165-C6F730DD8784}"/>
              </a:ext>
            </a:extLst>
          </p:cNvPr>
          <p:cNvSpPr txBox="1"/>
          <p:nvPr/>
        </p:nvSpPr>
        <p:spPr>
          <a:xfrm>
            <a:off x="1982965" y="1024603"/>
            <a:ext cx="7087042" cy="4093428"/>
          </a:xfrm>
          <a:prstGeom prst="rect">
            <a:avLst/>
          </a:prstGeom>
          <a:noFill/>
        </p:spPr>
        <p:txBody>
          <a:bodyPr wrap="square" rtlCol="0">
            <a:spAutoFit/>
          </a:bodyPr>
          <a:lstStyle/>
          <a:p>
            <a:endParaRPr lang="en-US" sz="2500" b="1" dirty="0">
              <a:solidFill>
                <a:srgbClr val="CF7821"/>
              </a:solidFill>
              <a:latin typeface="Arial" panose="020B0604020202020204" pitchFamily="34" charset="0"/>
              <a:cs typeface="Arial" panose="020B0604020202020204" pitchFamily="34" charset="0"/>
            </a:endParaRPr>
          </a:p>
          <a:p>
            <a:r>
              <a:rPr lang="en-US" sz="2500" b="1" dirty="0" smtClean="0">
                <a:solidFill>
                  <a:srgbClr val="CF7821"/>
                </a:solidFill>
                <a:latin typeface="Arial" panose="020B0604020202020204" pitchFamily="34" charset="0"/>
                <a:cs typeface="Arial" panose="020B0604020202020204" pitchFamily="34" charset="0"/>
              </a:rPr>
              <a:t>PATHWAYS:</a:t>
            </a:r>
            <a:endParaRPr lang="en-US" sz="2500" b="1" dirty="0">
              <a:solidFill>
                <a:srgbClr val="CF7821"/>
              </a:solidFill>
              <a:latin typeface="Arial" panose="020B0604020202020204" pitchFamily="34" charset="0"/>
              <a:cs typeface="Arial" panose="020B0604020202020204" pitchFamily="34" charset="0"/>
            </a:endParaRPr>
          </a:p>
          <a:p>
            <a:pPr lvl="1"/>
            <a:endParaRPr lang="en-US" i="1" dirty="0">
              <a:solidFill>
                <a:srgbClr val="3A3A3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3A3A3A"/>
                </a:solidFill>
                <a:latin typeface="Arial" panose="020B0604020202020204" pitchFamily="34" charset="0"/>
                <a:cs typeface="Arial" panose="020B0604020202020204" pitchFamily="34" charset="0"/>
              </a:rPr>
              <a:t>Mechanisms used to affect change.</a:t>
            </a:r>
          </a:p>
          <a:p>
            <a:pPr lvl="1"/>
            <a:endParaRPr lang="en-US" sz="1600" dirty="0" smtClean="0">
              <a:solidFill>
                <a:srgbClr val="3A3A3A"/>
              </a:solidFill>
              <a:latin typeface="Arial" panose="020B0604020202020204" pitchFamily="34" charset="0"/>
              <a:cs typeface="Arial" panose="020B0604020202020204" pitchFamily="34" charset="0"/>
            </a:endParaRPr>
          </a:p>
          <a:p>
            <a:pPr marL="800100" lvl="1" indent="-342900">
              <a:buFont typeface="+mj-lt"/>
              <a:buAutoNum type="arabicPeriod"/>
            </a:pPr>
            <a:r>
              <a:rPr lang="en-US" dirty="0" smtClean="0">
                <a:solidFill>
                  <a:srgbClr val="3A3A3A"/>
                </a:solidFill>
                <a:latin typeface="Arial" panose="020B0604020202020204" pitchFamily="34" charset="0"/>
                <a:cs typeface="Arial" panose="020B0604020202020204" pitchFamily="34" charset="0"/>
              </a:rPr>
              <a:t>Advocate &amp; Inform</a:t>
            </a:r>
          </a:p>
          <a:p>
            <a:pPr marL="800100" lvl="1" indent="-342900">
              <a:buFont typeface="+mj-lt"/>
              <a:buAutoNum type="arabicPeriod"/>
            </a:pPr>
            <a:endParaRPr lang="en-US" dirty="0">
              <a:solidFill>
                <a:srgbClr val="3A3A3A"/>
              </a:solidFill>
              <a:latin typeface="Arial" panose="020B0604020202020204" pitchFamily="34" charset="0"/>
              <a:cs typeface="Arial" panose="020B0604020202020204" pitchFamily="34" charset="0"/>
            </a:endParaRPr>
          </a:p>
          <a:p>
            <a:pPr marL="800100" lvl="1" indent="-342900">
              <a:buFont typeface="+mj-lt"/>
              <a:buAutoNum type="arabicPeriod"/>
            </a:pPr>
            <a:r>
              <a:rPr lang="en-US" dirty="0" smtClean="0">
                <a:solidFill>
                  <a:srgbClr val="3A3A3A"/>
                </a:solidFill>
                <a:latin typeface="Arial" panose="020B0604020202020204" pitchFamily="34" charset="0"/>
                <a:cs typeface="Arial" panose="020B0604020202020204" pitchFamily="34" charset="0"/>
              </a:rPr>
              <a:t>Collaborate &amp; Involve </a:t>
            </a:r>
          </a:p>
          <a:p>
            <a:pPr marL="800100" lvl="1" indent="-342900">
              <a:buFont typeface="+mj-lt"/>
              <a:buAutoNum type="arabicPeriod"/>
            </a:pPr>
            <a:endParaRPr lang="en-US" dirty="0">
              <a:solidFill>
                <a:srgbClr val="3A3A3A"/>
              </a:solidFill>
              <a:latin typeface="Arial" panose="020B0604020202020204" pitchFamily="34" charset="0"/>
              <a:cs typeface="Arial" panose="020B0604020202020204" pitchFamily="34" charset="0"/>
            </a:endParaRPr>
          </a:p>
          <a:p>
            <a:pPr marL="800100" lvl="1" indent="-342900">
              <a:buFont typeface="+mj-lt"/>
              <a:buAutoNum type="arabicPeriod"/>
            </a:pPr>
            <a:r>
              <a:rPr lang="en-US" dirty="0" smtClean="0">
                <a:solidFill>
                  <a:srgbClr val="3A3A3A"/>
                </a:solidFill>
                <a:latin typeface="Arial" panose="020B0604020202020204" pitchFamily="34" charset="0"/>
                <a:cs typeface="Arial" panose="020B0604020202020204" pitchFamily="34" charset="0"/>
              </a:rPr>
              <a:t>Communicate &amp; Engage</a:t>
            </a:r>
          </a:p>
          <a:p>
            <a:pPr marL="800100" lvl="1" indent="-342900">
              <a:buFont typeface="+mj-lt"/>
              <a:buAutoNum type="arabicPeriod"/>
            </a:pPr>
            <a:endParaRPr lang="en-US" dirty="0">
              <a:solidFill>
                <a:srgbClr val="3A3A3A"/>
              </a:solidFill>
              <a:latin typeface="Arial" panose="020B0604020202020204" pitchFamily="34" charset="0"/>
              <a:cs typeface="Arial" panose="020B0604020202020204" pitchFamily="34" charset="0"/>
            </a:endParaRPr>
          </a:p>
          <a:p>
            <a:pPr marL="800100" lvl="1" indent="-342900">
              <a:buFont typeface="+mj-lt"/>
              <a:buAutoNum type="arabicPeriod"/>
            </a:pPr>
            <a:r>
              <a:rPr lang="en-US" dirty="0" smtClean="0">
                <a:solidFill>
                  <a:srgbClr val="3A3A3A"/>
                </a:solidFill>
                <a:latin typeface="Arial" panose="020B0604020202020204" pitchFamily="34" charset="0"/>
                <a:cs typeface="Arial" panose="020B0604020202020204" pitchFamily="34" charset="0"/>
              </a:rPr>
              <a:t>Research &amp; Mobilize Knowledge </a:t>
            </a:r>
            <a:endParaRPr lang="en-US" dirty="0">
              <a:solidFill>
                <a:srgbClr val="3A3A3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rgbClr val="3A3A3A"/>
              </a:solidFill>
              <a:latin typeface="Arial" panose="020B0604020202020204" pitchFamily="34" charset="0"/>
              <a:cs typeface="Arial" panose="020B0604020202020204" pitchFamily="34" charset="0"/>
            </a:endParaRPr>
          </a:p>
          <a:p>
            <a:r>
              <a:rPr lang="en-US" dirty="0">
                <a:solidFill>
                  <a:srgbClr val="3A3A3A"/>
                </a:solidFill>
                <a:latin typeface="Arial" panose="020B0604020202020204" pitchFamily="34" charset="0"/>
                <a:cs typeface="Arial" panose="020B0604020202020204" pitchFamily="34" charset="0"/>
              </a:rPr>
              <a:t> </a:t>
            </a:r>
          </a:p>
        </p:txBody>
      </p:sp>
      <p:pic>
        <p:nvPicPr>
          <p:cNvPr id="28" name="Picture 27">
            <a:extLst>
              <a:ext uri="{FF2B5EF4-FFF2-40B4-BE49-F238E27FC236}">
                <a16:creationId xmlns="" xmlns:a16="http://schemas.microsoft.com/office/drawing/2014/main" id="{AD536BDF-7870-694A-AD60-56C9B2A43C1B}"/>
              </a:ext>
            </a:extLst>
          </p:cNvPr>
          <p:cNvPicPr>
            <a:picLocks noChangeAspect="1"/>
          </p:cNvPicPr>
          <p:nvPr/>
        </p:nvPicPr>
        <p:blipFill>
          <a:blip r:embed="rId3"/>
          <a:stretch>
            <a:fillRect/>
          </a:stretch>
        </p:blipFill>
        <p:spPr>
          <a:xfrm>
            <a:off x="6361042" y="2512239"/>
            <a:ext cx="1570247" cy="1552864"/>
          </a:xfrm>
          <a:prstGeom prst="rect">
            <a:avLst/>
          </a:prstGeom>
        </p:spPr>
      </p:pic>
      <p:pic>
        <p:nvPicPr>
          <p:cNvPr id="30" name="Picture 29">
            <a:extLst>
              <a:ext uri="{FF2B5EF4-FFF2-40B4-BE49-F238E27FC236}">
                <a16:creationId xmlns="" xmlns:a16="http://schemas.microsoft.com/office/drawing/2014/main" id="{EC3CEB2E-DCF8-664E-85FC-F6D25EB2F85F}"/>
              </a:ext>
            </a:extLst>
          </p:cNvPr>
          <p:cNvPicPr>
            <a:picLocks noChangeAspect="1"/>
          </p:cNvPicPr>
          <p:nvPr/>
        </p:nvPicPr>
        <p:blipFill>
          <a:blip r:embed="rId4"/>
          <a:stretch>
            <a:fillRect/>
          </a:stretch>
        </p:blipFill>
        <p:spPr>
          <a:xfrm>
            <a:off x="7593496" y="6218729"/>
            <a:ext cx="1375594" cy="420610"/>
          </a:xfrm>
          <a:prstGeom prst="rect">
            <a:avLst/>
          </a:prstGeom>
        </p:spPr>
      </p:pic>
    </p:spTree>
    <p:extLst>
      <p:ext uri="{BB962C8B-B14F-4D97-AF65-F5344CB8AC3E}">
        <p14:creationId xmlns:p14="http://schemas.microsoft.com/office/powerpoint/2010/main" val="1061979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8173F2B-285B-6045-92ED-B7D5C40E16B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67585" y="2239422"/>
            <a:ext cx="987302" cy="1090049"/>
          </a:xfrm>
          <a:prstGeom prst="rect">
            <a:avLst/>
          </a:prstGeom>
        </p:spPr>
      </p:pic>
      <p:pic>
        <p:nvPicPr>
          <p:cNvPr id="4" name="Picture 3">
            <a:extLst>
              <a:ext uri="{FF2B5EF4-FFF2-40B4-BE49-F238E27FC236}">
                <a16:creationId xmlns="" xmlns:a16="http://schemas.microsoft.com/office/drawing/2014/main" id="{247904C1-4F7C-7A4D-9D5E-DC8637D9B50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48543" y="2281242"/>
            <a:ext cx="928456" cy="1084444"/>
          </a:xfrm>
          <a:prstGeom prst="rect">
            <a:avLst/>
          </a:prstGeom>
        </p:spPr>
      </p:pic>
      <p:pic>
        <p:nvPicPr>
          <p:cNvPr id="5" name="Picture 4">
            <a:extLst>
              <a:ext uri="{FF2B5EF4-FFF2-40B4-BE49-F238E27FC236}">
                <a16:creationId xmlns="" xmlns:a16="http://schemas.microsoft.com/office/drawing/2014/main" id="{D1A51384-0736-904F-8577-C724C6D59DA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362720" y="2254622"/>
            <a:ext cx="926588" cy="1111532"/>
          </a:xfrm>
          <a:prstGeom prst="rect">
            <a:avLst/>
          </a:prstGeom>
        </p:spPr>
      </p:pic>
      <p:pic>
        <p:nvPicPr>
          <p:cNvPr id="6" name="Picture 5">
            <a:extLst>
              <a:ext uri="{FF2B5EF4-FFF2-40B4-BE49-F238E27FC236}">
                <a16:creationId xmlns="" xmlns:a16="http://schemas.microsoft.com/office/drawing/2014/main" id="{1379121A-517D-0445-9390-64A892EABE7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624544" y="2254622"/>
            <a:ext cx="1068565" cy="1137685"/>
          </a:xfrm>
          <a:prstGeom prst="rect">
            <a:avLst/>
          </a:prstGeom>
        </p:spPr>
      </p:pic>
      <p:sp>
        <p:nvSpPr>
          <p:cNvPr id="7" name="TextBox 6">
            <a:extLst>
              <a:ext uri="{FF2B5EF4-FFF2-40B4-BE49-F238E27FC236}">
                <a16:creationId xmlns="" xmlns:a16="http://schemas.microsoft.com/office/drawing/2014/main" id="{D4BFBDBB-6FAA-0747-A3A8-E88AFBA0E3E6}"/>
              </a:ext>
            </a:extLst>
          </p:cNvPr>
          <p:cNvSpPr txBox="1"/>
          <p:nvPr/>
        </p:nvSpPr>
        <p:spPr>
          <a:xfrm>
            <a:off x="1789044" y="3439022"/>
            <a:ext cx="1992704" cy="646331"/>
          </a:xfrm>
          <a:prstGeom prst="rect">
            <a:avLst/>
          </a:prstGeom>
          <a:noFill/>
        </p:spPr>
        <p:txBody>
          <a:bodyPr wrap="square" rtlCol="0">
            <a:spAutoFit/>
          </a:bodyPr>
          <a:lstStyle/>
          <a:p>
            <a:pPr algn="ctr"/>
            <a:r>
              <a:rPr lang="en-US" spc="50" dirty="0">
                <a:latin typeface="Arial" panose="020B0604020202020204" pitchFamily="34" charset="0"/>
                <a:cs typeface="Arial" panose="020B0604020202020204" pitchFamily="34" charset="0"/>
              </a:rPr>
              <a:t>Livable Incomes</a:t>
            </a:r>
          </a:p>
          <a:p>
            <a:pPr algn="ctr"/>
            <a:r>
              <a:rPr lang="en-US" spc="50" dirty="0">
                <a:latin typeface="Arial" panose="020B0604020202020204" pitchFamily="34" charset="0"/>
                <a:cs typeface="Arial" panose="020B0604020202020204" pitchFamily="34" charset="0"/>
              </a:rPr>
              <a:t>&amp; Decent Work</a:t>
            </a:r>
          </a:p>
        </p:txBody>
      </p:sp>
      <p:sp>
        <p:nvSpPr>
          <p:cNvPr id="8" name="TextBox 7">
            <a:extLst>
              <a:ext uri="{FF2B5EF4-FFF2-40B4-BE49-F238E27FC236}">
                <a16:creationId xmlns="" xmlns:a16="http://schemas.microsoft.com/office/drawing/2014/main" id="{13F4F13D-8170-C549-8401-C77DFB671E38}"/>
              </a:ext>
            </a:extLst>
          </p:cNvPr>
          <p:cNvSpPr txBox="1"/>
          <p:nvPr/>
        </p:nvSpPr>
        <p:spPr>
          <a:xfrm>
            <a:off x="3853916" y="3439021"/>
            <a:ext cx="1863651" cy="646331"/>
          </a:xfrm>
          <a:prstGeom prst="rect">
            <a:avLst/>
          </a:prstGeom>
          <a:noFill/>
        </p:spPr>
        <p:txBody>
          <a:bodyPr wrap="square" rtlCol="0">
            <a:spAutoFit/>
          </a:bodyPr>
          <a:lstStyle/>
          <a:p>
            <a:pPr algn="ctr"/>
            <a:r>
              <a:rPr lang="en-US" spc="50" dirty="0">
                <a:latin typeface="Arial" panose="020B0604020202020204" pitchFamily="34" charset="0"/>
                <a:cs typeface="Arial" panose="020B0604020202020204" pitchFamily="34" charset="0"/>
              </a:rPr>
              <a:t>Homelessness</a:t>
            </a:r>
          </a:p>
          <a:p>
            <a:pPr algn="ctr"/>
            <a:r>
              <a:rPr lang="en-US" spc="50" dirty="0">
                <a:latin typeface="Arial" panose="020B0604020202020204" pitchFamily="34" charset="0"/>
                <a:cs typeface="Arial" panose="020B0604020202020204" pitchFamily="34" charset="0"/>
              </a:rPr>
              <a:t>&amp; Housing</a:t>
            </a:r>
          </a:p>
        </p:txBody>
      </p:sp>
      <p:sp>
        <p:nvSpPr>
          <p:cNvPr id="9" name="TextBox 8">
            <a:extLst>
              <a:ext uri="{FF2B5EF4-FFF2-40B4-BE49-F238E27FC236}">
                <a16:creationId xmlns="" xmlns:a16="http://schemas.microsoft.com/office/drawing/2014/main" id="{CB5897E7-76D4-3B4E-A01D-F461BD830696}"/>
              </a:ext>
            </a:extLst>
          </p:cNvPr>
          <p:cNvSpPr txBox="1"/>
          <p:nvPr/>
        </p:nvSpPr>
        <p:spPr>
          <a:xfrm>
            <a:off x="5565628" y="3439020"/>
            <a:ext cx="1863651" cy="646331"/>
          </a:xfrm>
          <a:prstGeom prst="rect">
            <a:avLst/>
          </a:prstGeom>
          <a:noFill/>
        </p:spPr>
        <p:txBody>
          <a:bodyPr wrap="square" rtlCol="0">
            <a:spAutoFit/>
          </a:bodyPr>
          <a:lstStyle/>
          <a:p>
            <a:pPr algn="ctr"/>
            <a:r>
              <a:rPr lang="en-US" spc="50" dirty="0">
                <a:latin typeface="Arial" panose="020B0604020202020204" pitchFamily="34" charset="0"/>
                <a:cs typeface="Arial" panose="020B0604020202020204" pitchFamily="34" charset="0"/>
              </a:rPr>
              <a:t>Food </a:t>
            </a:r>
          </a:p>
          <a:p>
            <a:pPr algn="ctr"/>
            <a:r>
              <a:rPr lang="en-US" spc="50" dirty="0">
                <a:latin typeface="Arial" panose="020B0604020202020204" pitchFamily="34" charset="0"/>
                <a:cs typeface="Arial" panose="020B0604020202020204" pitchFamily="34" charset="0"/>
              </a:rPr>
              <a:t>Insecurity</a:t>
            </a:r>
          </a:p>
        </p:txBody>
      </p:sp>
      <p:sp>
        <p:nvSpPr>
          <p:cNvPr id="10" name="TextBox 9">
            <a:extLst>
              <a:ext uri="{FF2B5EF4-FFF2-40B4-BE49-F238E27FC236}">
                <a16:creationId xmlns="" xmlns:a16="http://schemas.microsoft.com/office/drawing/2014/main" id="{58F8FB29-1DAC-F54E-B3C0-D0081DFEA6F9}"/>
              </a:ext>
            </a:extLst>
          </p:cNvPr>
          <p:cNvSpPr txBox="1"/>
          <p:nvPr/>
        </p:nvSpPr>
        <p:spPr>
          <a:xfrm>
            <a:off x="7204830" y="3439019"/>
            <a:ext cx="1863651" cy="646331"/>
          </a:xfrm>
          <a:prstGeom prst="rect">
            <a:avLst/>
          </a:prstGeom>
          <a:noFill/>
        </p:spPr>
        <p:txBody>
          <a:bodyPr wrap="square" rtlCol="0">
            <a:spAutoFit/>
          </a:bodyPr>
          <a:lstStyle/>
          <a:p>
            <a:pPr algn="ctr"/>
            <a:r>
              <a:rPr lang="en-US" spc="50" dirty="0">
                <a:latin typeface="Arial" panose="020B0604020202020204" pitchFamily="34" charset="0"/>
                <a:cs typeface="Arial" panose="020B0604020202020204" pitchFamily="34" charset="0"/>
              </a:rPr>
              <a:t>Health </a:t>
            </a:r>
          </a:p>
          <a:p>
            <a:pPr algn="ctr"/>
            <a:r>
              <a:rPr lang="en-US" spc="50" dirty="0">
                <a:latin typeface="Arial" panose="020B0604020202020204" pitchFamily="34" charset="0"/>
                <a:cs typeface="Arial" panose="020B0604020202020204" pitchFamily="34" charset="0"/>
              </a:rPr>
              <a:t>Inequities</a:t>
            </a:r>
          </a:p>
        </p:txBody>
      </p:sp>
      <p:sp>
        <p:nvSpPr>
          <p:cNvPr id="11" name="Rectangle 10">
            <a:extLst>
              <a:ext uri="{FF2B5EF4-FFF2-40B4-BE49-F238E27FC236}">
                <a16:creationId xmlns="" xmlns:a16="http://schemas.microsoft.com/office/drawing/2014/main" id="{0EC423B6-4A3F-574F-B63F-0D99CAD1D797}"/>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A058BDD3-ED9B-1F40-A50E-B5E8E83AF61E}"/>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a:solidFill>
                  <a:schemeClr val="bg1"/>
                </a:solidFill>
                <a:latin typeface="Arial" panose="020B0604020202020204" pitchFamily="34" charset="0"/>
                <a:cs typeface="Arial" panose="020B0604020202020204" pitchFamily="34" charset="0"/>
              </a:rPr>
              <a:t>THE POVERTY TASK FORCE</a:t>
            </a:r>
          </a:p>
        </p:txBody>
      </p:sp>
      <p:pic>
        <p:nvPicPr>
          <p:cNvPr id="14" name="Picture 13">
            <a:extLst>
              <a:ext uri="{FF2B5EF4-FFF2-40B4-BE49-F238E27FC236}">
                <a16:creationId xmlns="" xmlns:a16="http://schemas.microsoft.com/office/drawing/2014/main" id="{EC3CEB2E-DCF8-664E-85FC-F6D25EB2F85F}"/>
              </a:ext>
            </a:extLst>
          </p:cNvPr>
          <p:cNvPicPr>
            <a:picLocks noChangeAspect="1"/>
          </p:cNvPicPr>
          <p:nvPr/>
        </p:nvPicPr>
        <p:blipFill>
          <a:blip r:embed="rId7"/>
          <a:stretch>
            <a:fillRect/>
          </a:stretch>
        </p:blipFill>
        <p:spPr>
          <a:xfrm>
            <a:off x="7593496" y="6218729"/>
            <a:ext cx="1375594" cy="420610"/>
          </a:xfrm>
          <a:prstGeom prst="rect">
            <a:avLst/>
          </a:prstGeom>
        </p:spPr>
      </p:pic>
      <p:sp>
        <p:nvSpPr>
          <p:cNvPr id="15" name="TextBox 14">
            <a:extLst>
              <a:ext uri="{FF2B5EF4-FFF2-40B4-BE49-F238E27FC236}">
                <a16:creationId xmlns="" xmlns:a16="http://schemas.microsoft.com/office/drawing/2014/main" id="{26D1C39E-9582-D042-B165-C6F730DD8784}"/>
              </a:ext>
            </a:extLst>
          </p:cNvPr>
          <p:cNvSpPr txBox="1"/>
          <p:nvPr/>
        </p:nvSpPr>
        <p:spPr>
          <a:xfrm>
            <a:off x="1982965" y="1024603"/>
            <a:ext cx="7087042" cy="861774"/>
          </a:xfrm>
          <a:prstGeom prst="rect">
            <a:avLst/>
          </a:prstGeom>
          <a:noFill/>
        </p:spPr>
        <p:txBody>
          <a:bodyPr wrap="square" rtlCol="0">
            <a:spAutoFit/>
          </a:bodyPr>
          <a:lstStyle/>
          <a:p>
            <a:endParaRPr lang="en-US" sz="2500" b="1" dirty="0">
              <a:solidFill>
                <a:srgbClr val="CF7821"/>
              </a:solidFill>
              <a:latin typeface="Arial" panose="020B0604020202020204" pitchFamily="34" charset="0"/>
              <a:cs typeface="Arial" panose="020B0604020202020204" pitchFamily="34" charset="0"/>
            </a:endParaRPr>
          </a:p>
          <a:p>
            <a:r>
              <a:rPr lang="en-US" sz="2500" b="1" dirty="0" smtClean="0">
                <a:solidFill>
                  <a:srgbClr val="CF7821"/>
                </a:solidFill>
                <a:latin typeface="Arial" panose="020B0604020202020204" pitchFamily="34" charset="0"/>
                <a:cs typeface="Arial" panose="020B0604020202020204" pitchFamily="34" charset="0"/>
              </a:rPr>
              <a:t>PRIORITY AREAS:</a:t>
            </a:r>
            <a:endParaRPr lang="en-US" dirty="0">
              <a:solidFill>
                <a:srgbClr val="3A3A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16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F805ACA-8020-D94C-984E-A612252F5C0B}"/>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26D1C39E-9582-D042-B165-C6F730DD8784}"/>
              </a:ext>
            </a:extLst>
          </p:cNvPr>
          <p:cNvSpPr txBox="1"/>
          <p:nvPr/>
        </p:nvSpPr>
        <p:spPr>
          <a:xfrm>
            <a:off x="1771303" y="686672"/>
            <a:ext cx="7087042" cy="5478423"/>
          </a:xfrm>
          <a:prstGeom prst="rect">
            <a:avLst/>
          </a:prstGeom>
          <a:noFill/>
        </p:spPr>
        <p:txBody>
          <a:bodyPr wrap="square" rtlCol="0">
            <a:spAutoFit/>
          </a:bodyPr>
          <a:lstStyle/>
          <a:p>
            <a:endParaRPr lang="en-US" sz="2500" b="1" dirty="0">
              <a:solidFill>
                <a:srgbClr val="CF7821"/>
              </a:solidFill>
              <a:latin typeface="Arial" panose="020B0604020202020204" pitchFamily="34" charset="0"/>
              <a:cs typeface="Arial" panose="020B0604020202020204" pitchFamily="34" charset="0"/>
            </a:endParaRPr>
          </a:p>
          <a:p>
            <a:r>
              <a:rPr lang="en-US" sz="2500" b="1" dirty="0">
                <a:solidFill>
                  <a:srgbClr val="CF7821"/>
                </a:solidFill>
                <a:latin typeface="Arial" panose="020B0604020202020204" pitchFamily="34" charset="0"/>
                <a:cs typeface="Arial" panose="020B0604020202020204" pitchFamily="34" charset="0"/>
              </a:rPr>
              <a:t>2019 PTF ACTIONS: </a:t>
            </a:r>
          </a:p>
          <a:p>
            <a:pPr lvl="1"/>
            <a:endParaRPr lang="en-US" i="1" dirty="0">
              <a:solidFill>
                <a:srgbClr val="3A3A3A"/>
              </a:solidFill>
              <a:latin typeface="Arial" panose="020B0604020202020204" pitchFamily="34" charset="0"/>
              <a:cs typeface="Arial" panose="020B0604020202020204" pitchFamily="34" charset="0"/>
            </a:endParaRPr>
          </a:p>
          <a:p>
            <a:pPr lvl="1"/>
            <a:endParaRPr lang="en-US" i="1" dirty="0">
              <a:solidFill>
                <a:srgbClr val="3A3A3A"/>
              </a:solidFill>
              <a:latin typeface="Arial" panose="020B0604020202020204" pitchFamily="34" charset="0"/>
              <a:cs typeface="Arial" panose="020B0604020202020204" pitchFamily="34" charset="0"/>
            </a:endParaRP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Intersectional Approach</a:t>
            </a:r>
            <a:endParaRPr lang="en-US" sz="1600" dirty="0">
              <a:solidFill>
                <a:srgbClr val="3A3A3A"/>
              </a:solidFill>
              <a:latin typeface="Arial" panose="020B0604020202020204" pitchFamily="34" charset="0"/>
              <a:cs typeface="Arial" panose="020B0604020202020204" pitchFamily="34" charset="0"/>
            </a:endParaRP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Federal Election</a:t>
            </a:r>
            <a:r>
              <a:rPr lang="en-US" sz="1600" dirty="0">
                <a:solidFill>
                  <a:srgbClr val="3A3A3A"/>
                </a:solidFill>
                <a:latin typeface="Arial" panose="020B0604020202020204" pitchFamily="34" charset="0"/>
                <a:cs typeface="Arial" panose="020B0604020202020204" pitchFamily="34" charset="0"/>
              </a:rPr>
              <a:t> – Candidate Q&amp;A, fact sheets, etc.</a:t>
            </a: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Storied Lives Project </a:t>
            </a:r>
          </a:p>
          <a:p>
            <a:endParaRPr lang="en-US" b="1" dirty="0">
              <a:solidFill>
                <a:srgbClr val="3A3A3A"/>
              </a:solidFill>
              <a:latin typeface="Arial" panose="020B0604020202020204" pitchFamily="34" charset="0"/>
              <a:cs typeface="Arial" panose="020B0604020202020204" pitchFamily="34" charset="0"/>
            </a:endParaRPr>
          </a:p>
          <a:p>
            <a:endParaRPr lang="en-US" b="1" dirty="0">
              <a:solidFill>
                <a:srgbClr val="3A3A3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Living Wage </a:t>
            </a:r>
            <a:r>
              <a:rPr lang="en-US" sz="1600" dirty="0">
                <a:solidFill>
                  <a:srgbClr val="3A3A3A"/>
                </a:solidFill>
                <a:latin typeface="Arial" panose="020B0604020202020204" pitchFamily="34" charset="0"/>
                <a:cs typeface="Arial" panose="020B0604020202020204" pitchFamily="34" charset="0"/>
              </a:rPr>
              <a:t>– Employer recognition program </a:t>
            </a:r>
          </a:p>
          <a:p>
            <a:pPr marL="285750" indent="-285750">
              <a:buFont typeface="Arial" panose="020B0604020202020204" pitchFamily="34" charset="0"/>
              <a:buChar char="•"/>
            </a:pPr>
            <a:r>
              <a:rPr lang="en-US" sz="1600" b="1" dirty="0" smtClean="0">
                <a:solidFill>
                  <a:srgbClr val="3A3A3A"/>
                </a:solidFill>
                <a:latin typeface="Arial" panose="020B0604020202020204" pitchFamily="34" charset="0"/>
                <a:cs typeface="Arial" panose="020B0604020202020204" pitchFamily="34" charset="0"/>
              </a:rPr>
              <a:t>Income </a:t>
            </a:r>
            <a:r>
              <a:rPr lang="en-US" sz="1600" b="1" dirty="0">
                <a:solidFill>
                  <a:srgbClr val="3A3A3A"/>
                </a:solidFill>
                <a:latin typeface="Arial" panose="020B0604020202020204" pitchFamily="34" charset="0"/>
                <a:cs typeface="Arial" panose="020B0604020202020204" pitchFamily="34" charset="0"/>
              </a:rPr>
              <a:t>Security </a:t>
            </a:r>
            <a:r>
              <a:rPr lang="en-US" sz="1600" dirty="0">
                <a:solidFill>
                  <a:srgbClr val="3A3A3A"/>
                </a:solidFill>
                <a:latin typeface="Arial" panose="020B0604020202020204" pitchFamily="34" charset="0"/>
                <a:cs typeface="Arial" panose="020B0604020202020204" pitchFamily="34" charset="0"/>
              </a:rPr>
              <a:t>– Social assistance, basic income, etc. </a:t>
            </a:r>
          </a:p>
          <a:p>
            <a:endParaRPr lang="en-US" sz="1600" dirty="0">
              <a:solidFill>
                <a:srgbClr val="3A3A3A"/>
              </a:solidFill>
              <a:latin typeface="Arial" panose="020B0604020202020204" pitchFamily="34" charset="0"/>
              <a:cs typeface="Arial" panose="020B0604020202020204" pitchFamily="34" charset="0"/>
            </a:endParaRPr>
          </a:p>
          <a:p>
            <a:pPr lvl="1"/>
            <a:endParaRPr lang="en-US" i="1" dirty="0">
              <a:solidFill>
                <a:srgbClr val="3A3A3A"/>
              </a:solidFill>
              <a:latin typeface="Arial" panose="020B0604020202020204" pitchFamily="34" charset="0"/>
              <a:cs typeface="Arial" panose="020B0604020202020204" pitchFamily="34" charset="0"/>
            </a:endParaRP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Decent Work Project</a:t>
            </a:r>
          </a:p>
          <a:p>
            <a:pPr lvl="5"/>
            <a:r>
              <a:rPr lang="en-US" sz="1600" dirty="0">
                <a:solidFill>
                  <a:srgbClr val="3A3A3A"/>
                </a:solidFill>
                <a:latin typeface="Arial" panose="020B0604020202020204" pitchFamily="34" charset="0"/>
                <a:cs typeface="Arial" panose="020B0604020202020204" pitchFamily="34" charset="0"/>
              </a:rPr>
              <a:t>– Fair wages &amp; working conditions </a:t>
            </a:r>
          </a:p>
          <a:p>
            <a:pPr lvl="5"/>
            <a:r>
              <a:rPr lang="en-US" sz="1600" dirty="0">
                <a:solidFill>
                  <a:srgbClr val="3A3A3A"/>
                </a:solidFill>
                <a:latin typeface="Arial" panose="020B0604020202020204" pitchFamily="34" charset="0"/>
                <a:cs typeface="Arial" panose="020B0604020202020204" pitchFamily="34" charset="0"/>
              </a:rPr>
              <a:t>– Peer leader training</a:t>
            </a:r>
          </a:p>
          <a:p>
            <a:pPr lvl="5"/>
            <a:r>
              <a:rPr lang="en-US" sz="1600" dirty="0">
                <a:solidFill>
                  <a:srgbClr val="3A3A3A"/>
                </a:solidFill>
                <a:latin typeface="Arial" panose="020B0604020202020204" pitchFamily="34" charset="0"/>
                <a:cs typeface="Arial" panose="020B0604020202020204" pitchFamily="34" charset="0"/>
              </a:rPr>
              <a:t>– Community conversations &amp; trainings </a:t>
            </a:r>
          </a:p>
          <a:p>
            <a:endParaRPr lang="en-US" sz="1600" dirty="0">
              <a:solidFill>
                <a:srgbClr val="3A3A3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rgbClr val="3A3A3A"/>
              </a:solidFill>
              <a:latin typeface="Arial" panose="020B0604020202020204" pitchFamily="34" charset="0"/>
              <a:cs typeface="Arial" panose="020B0604020202020204" pitchFamily="34" charset="0"/>
            </a:endParaRPr>
          </a:p>
          <a:p>
            <a:r>
              <a:rPr lang="en-US" dirty="0">
                <a:solidFill>
                  <a:srgbClr val="3A3A3A"/>
                </a:solidFill>
                <a:latin typeface="Arial" panose="020B0604020202020204" pitchFamily="34" charset="0"/>
                <a:cs typeface="Arial" panose="020B0604020202020204" pitchFamily="34" charset="0"/>
              </a:rPr>
              <a:t> </a:t>
            </a:r>
          </a:p>
        </p:txBody>
      </p:sp>
      <p:pic>
        <p:nvPicPr>
          <p:cNvPr id="19" name="Picture 18">
            <a:extLst>
              <a:ext uri="{FF2B5EF4-FFF2-40B4-BE49-F238E27FC236}">
                <a16:creationId xmlns="" xmlns:a16="http://schemas.microsoft.com/office/drawing/2014/main" id="{7302140E-D141-F046-BF44-E0AE54B850A6}"/>
              </a:ext>
            </a:extLst>
          </p:cNvPr>
          <p:cNvPicPr>
            <a:picLocks noChangeAspect="1"/>
          </p:cNvPicPr>
          <p:nvPr/>
        </p:nvPicPr>
        <p:blipFill>
          <a:blip r:embed="rId3"/>
          <a:stretch>
            <a:fillRect/>
          </a:stretch>
        </p:blipFill>
        <p:spPr>
          <a:xfrm>
            <a:off x="1982965" y="1753100"/>
            <a:ext cx="1376652" cy="893033"/>
          </a:xfrm>
          <a:prstGeom prst="rect">
            <a:avLst/>
          </a:prstGeom>
        </p:spPr>
      </p:pic>
      <p:sp>
        <p:nvSpPr>
          <p:cNvPr id="20" name="TextBox 19">
            <a:extLst>
              <a:ext uri="{FF2B5EF4-FFF2-40B4-BE49-F238E27FC236}">
                <a16:creationId xmlns="" xmlns:a16="http://schemas.microsoft.com/office/drawing/2014/main" id="{26C3E6D4-24C8-B84B-BBFD-D82CBA1DEC2E}"/>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a:solidFill>
                  <a:schemeClr val="bg1"/>
                </a:solidFill>
                <a:latin typeface="Arial" panose="020B0604020202020204" pitchFamily="34" charset="0"/>
                <a:cs typeface="Arial" panose="020B0604020202020204" pitchFamily="34" charset="0"/>
              </a:rPr>
              <a:t>THE POVERTY TASK FORCE</a:t>
            </a:r>
          </a:p>
        </p:txBody>
      </p:sp>
      <p:pic>
        <p:nvPicPr>
          <p:cNvPr id="21" name="Picture 20">
            <a:extLst>
              <a:ext uri="{FF2B5EF4-FFF2-40B4-BE49-F238E27FC236}">
                <a16:creationId xmlns="" xmlns:a16="http://schemas.microsoft.com/office/drawing/2014/main" id="{F71CB66B-1D9A-8942-B98F-B725E6E3834B}"/>
              </a:ext>
            </a:extLst>
          </p:cNvPr>
          <p:cNvPicPr>
            <a:picLocks noChangeAspect="1"/>
          </p:cNvPicPr>
          <p:nvPr/>
        </p:nvPicPr>
        <p:blipFill>
          <a:blip r:embed="rId4"/>
          <a:stretch>
            <a:fillRect/>
          </a:stretch>
        </p:blipFill>
        <p:spPr>
          <a:xfrm>
            <a:off x="7432787" y="3087325"/>
            <a:ext cx="1271508" cy="955414"/>
          </a:xfrm>
          <a:prstGeom prst="rect">
            <a:avLst/>
          </a:prstGeom>
        </p:spPr>
      </p:pic>
      <p:pic>
        <p:nvPicPr>
          <p:cNvPr id="22" name="Picture 21">
            <a:extLst>
              <a:ext uri="{FF2B5EF4-FFF2-40B4-BE49-F238E27FC236}">
                <a16:creationId xmlns="" xmlns:a16="http://schemas.microsoft.com/office/drawing/2014/main" id="{E309AC77-C067-8049-9D60-1B6A5C11A64D}"/>
              </a:ext>
            </a:extLst>
          </p:cNvPr>
          <p:cNvPicPr>
            <a:picLocks noChangeAspect="1"/>
          </p:cNvPicPr>
          <p:nvPr/>
        </p:nvPicPr>
        <p:blipFill>
          <a:blip r:embed="rId5"/>
          <a:stretch>
            <a:fillRect/>
          </a:stretch>
        </p:blipFill>
        <p:spPr>
          <a:xfrm>
            <a:off x="2053048" y="4376530"/>
            <a:ext cx="1236485" cy="1027667"/>
          </a:xfrm>
          <a:prstGeom prst="rect">
            <a:avLst/>
          </a:prstGeom>
        </p:spPr>
      </p:pic>
      <p:pic>
        <p:nvPicPr>
          <p:cNvPr id="10" name="Picture 9">
            <a:extLst>
              <a:ext uri="{FF2B5EF4-FFF2-40B4-BE49-F238E27FC236}">
                <a16:creationId xmlns="" xmlns:a16="http://schemas.microsoft.com/office/drawing/2014/main" id="{EC3CEB2E-DCF8-664E-85FC-F6D25EB2F85F}"/>
              </a:ext>
            </a:extLst>
          </p:cNvPr>
          <p:cNvPicPr>
            <a:picLocks noChangeAspect="1"/>
          </p:cNvPicPr>
          <p:nvPr/>
        </p:nvPicPr>
        <p:blipFill>
          <a:blip r:embed="rId6"/>
          <a:stretch>
            <a:fillRect/>
          </a:stretch>
        </p:blipFill>
        <p:spPr>
          <a:xfrm>
            <a:off x="7593496" y="6218729"/>
            <a:ext cx="1375594" cy="420610"/>
          </a:xfrm>
          <a:prstGeom prst="rect">
            <a:avLst/>
          </a:prstGeom>
        </p:spPr>
      </p:pic>
    </p:spTree>
    <p:extLst>
      <p:ext uri="{BB962C8B-B14F-4D97-AF65-F5344CB8AC3E}">
        <p14:creationId xmlns:p14="http://schemas.microsoft.com/office/powerpoint/2010/main" val="946748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F805ACA-8020-D94C-984E-A612252F5C0B}"/>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26D1C39E-9582-D042-B165-C6F730DD8784}"/>
              </a:ext>
            </a:extLst>
          </p:cNvPr>
          <p:cNvSpPr txBox="1"/>
          <p:nvPr/>
        </p:nvSpPr>
        <p:spPr>
          <a:xfrm>
            <a:off x="1771303" y="686672"/>
            <a:ext cx="7087042" cy="5970865"/>
          </a:xfrm>
          <a:prstGeom prst="rect">
            <a:avLst/>
          </a:prstGeom>
          <a:noFill/>
        </p:spPr>
        <p:txBody>
          <a:bodyPr wrap="square" rtlCol="0">
            <a:spAutoFit/>
          </a:bodyPr>
          <a:lstStyle/>
          <a:p>
            <a:endParaRPr lang="en-US" sz="2500" b="1" dirty="0">
              <a:solidFill>
                <a:srgbClr val="CF7821"/>
              </a:solidFill>
              <a:latin typeface="Arial" panose="020B0604020202020204" pitchFamily="34" charset="0"/>
              <a:cs typeface="Arial" panose="020B0604020202020204" pitchFamily="34" charset="0"/>
            </a:endParaRPr>
          </a:p>
          <a:p>
            <a:r>
              <a:rPr lang="en-US" sz="2500" b="1" dirty="0">
                <a:solidFill>
                  <a:srgbClr val="CF7821"/>
                </a:solidFill>
                <a:latin typeface="Arial" panose="020B0604020202020204" pitchFamily="34" charset="0"/>
                <a:cs typeface="Arial" panose="020B0604020202020204" pitchFamily="34" charset="0"/>
              </a:rPr>
              <a:t>2019 PTF ACTIONS: </a:t>
            </a:r>
          </a:p>
          <a:p>
            <a:pPr lvl="1"/>
            <a:endParaRPr lang="en-US" i="1" dirty="0">
              <a:solidFill>
                <a:srgbClr val="3A3A3A"/>
              </a:solidFill>
              <a:latin typeface="Arial" panose="020B0604020202020204" pitchFamily="34" charset="0"/>
              <a:cs typeface="Arial" panose="020B0604020202020204" pitchFamily="34" charset="0"/>
            </a:endParaRPr>
          </a:p>
          <a:p>
            <a:pPr lvl="1"/>
            <a:endParaRPr lang="en-US" i="1" dirty="0">
              <a:solidFill>
                <a:srgbClr val="3A3A3A"/>
              </a:solidFill>
              <a:latin typeface="Arial" panose="020B0604020202020204" pitchFamily="34" charset="0"/>
              <a:cs typeface="Arial" panose="020B0604020202020204" pitchFamily="34" charset="0"/>
            </a:endParaRP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Housing crisis </a:t>
            </a:r>
            <a:r>
              <a:rPr lang="en-US" sz="1600" dirty="0">
                <a:solidFill>
                  <a:srgbClr val="3A3A3A"/>
                </a:solidFill>
                <a:latin typeface="Arial" panose="020B0604020202020204" pitchFamily="34" charset="0"/>
                <a:cs typeface="Arial" panose="020B0604020202020204" pitchFamily="34" charset="0"/>
              </a:rPr>
              <a:t>– Increase awareness</a:t>
            </a: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Housing Access Guide </a:t>
            </a:r>
            <a:r>
              <a:rPr lang="en-US" sz="1600" dirty="0">
                <a:solidFill>
                  <a:srgbClr val="3A3A3A"/>
                </a:solidFill>
                <a:latin typeface="Arial" panose="020B0604020202020204" pitchFamily="34" charset="0"/>
                <a:cs typeface="Arial" panose="020B0604020202020204" pitchFamily="34" charset="0"/>
              </a:rPr>
              <a:t>– Update </a:t>
            </a:r>
            <a:endParaRPr lang="en-US" sz="1600" b="1" dirty="0">
              <a:solidFill>
                <a:srgbClr val="3A3A3A"/>
              </a:solidFill>
              <a:latin typeface="Arial" panose="020B0604020202020204" pitchFamily="34" charset="0"/>
              <a:cs typeface="Arial" panose="020B0604020202020204" pitchFamily="34" charset="0"/>
            </a:endParaRP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Yes In My Backyard (YIMBY) </a:t>
            </a:r>
            <a:r>
              <a:rPr lang="en-US" sz="1600" dirty="0">
                <a:solidFill>
                  <a:srgbClr val="3A3A3A"/>
                </a:solidFill>
                <a:latin typeface="Arial" panose="020B0604020202020204" pitchFamily="34" charset="0"/>
                <a:cs typeface="Arial" panose="020B0604020202020204" pitchFamily="34" charset="0"/>
              </a:rPr>
              <a:t>– Launch campaign</a:t>
            </a:r>
            <a:endParaRPr lang="en-US" sz="1600" b="1" dirty="0">
              <a:solidFill>
                <a:srgbClr val="3A3A3A"/>
              </a:solidFill>
              <a:latin typeface="Arial" panose="020B0604020202020204" pitchFamily="34" charset="0"/>
              <a:cs typeface="Arial" panose="020B0604020202020204" pitchFamily="34" charset="0"/>
            </a:endParaRPr>
          </a:p>
          <a:p>
            <a:pPr marL="2114550" lvl="4" indent="-285750">
              <a:buFont typeface="Arial" panose="020B0604020202020204" pitchFamily="34" charset="0"/>
              <a:buChar char="•"/>
            </a:pPr>
            <a:endParaRPr lang="en-US" b="1" dirty="0">
              <a:solidFill>
                <a:srgbClr val="3A3A3A"/>
              </a:solidFill>
              <a:latin typeface="Arial" panose="020B0604020202020204" pitchFamily="34" charset="0"/>
              <a:cs typeface="Arial" panose="020B0604020202020204" pitchFamily="34" charset="0"/>
            </a:endParaRPr>
          </a:p>
          <a:p>
            <a:pPr lvl="4"/>
            <a:endParaRPr lang="en-US" b="1" dirty="0">
              <a:solidFill>
                <a:srgbClr val="3A3A3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Built for Zero (20K Homes) </a:t>
            </a:r>
            <a:r>
              <a:rPr lang="en-US" sz="1600" dirty="0">
                <a:solidFill>
                  <a:srgbClr val="3A3A3A"/>
                </a:solidFill>
                <a:latin typeface="Arial" panose="020B0604020202020204" pitchFamily="34" charset="0"/>
                <a:cs typeface="Arial" panose="020B0604020202020204" pitchFamily="34" charset="0"/>
              </a:rPr>
              <a:t>– End chronic homelessness </a:t>
            </a:r>
          </a:p>
          <a:p>
            <a:pPr marL="285750"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Advocate for Permanent Supportive Housing </a:t>
            </a:r>
          </a:p>
          <a:p>
            <a:pPr marL="285750"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Report on Indigenous Homelessness</a:t>
            </a:r>
          </a:p>
          <a:p>
            <a:pPr marL="285750"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Cold &amp; Warm Weather Response </a:t>
            </a:r>
            <a:endParaRPr lang="en-US" sz="1600" dirty="0">
              <a:solidFill>
                <a:srgbClr val="3A3A3A"/>
              </a:solidFill>
              <a:latin typeface="Arial" panose="020B0604020202020204" pitchFamily="34" charset="0"/>
              <a:cs typeface="Arial" panose="020B0604020202020204" pitchFamily="34" charset="0"/>
            </a:endParaRPr>
          </a:p>
          <a:p>
            <a:endParaRPr lang="en-US" sz="1600" dirty="0">
              <a:solidFill>
                <a:srgbClr val="3A3A3A"/>
              </a:solidFill>
              <a:latin typeface="Arial" panose="020B0604020202020204" pitchFamily="34" charset="0"/>
              <a:cs typeface="Arial" panose="020B0604020202020204" pitchFamily="34" charset="0"/>
            </a:endParaRPr>
          </a:p>
          <a:p>
            <a:pPr lvl="1"/>
            <a:endParaRPr lang="en-US" i="1" dirty="0">
              <a:solidFill>
                <a:srgbClr val="3A3A3A"/>
              </a:solidFill>
              <a:latin typeface="Arial" panose="020B0604020202020204" pitchFamily="34" charset="0"/>
              <a:cs typeface="Arial" panose="020B0604020202020204" pitchFamily="34" charset="0"/>
            </a:endParaRP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Food Access Guide </a:t>
            </a:r>
            <a:r>
              <a:rPr lang="en-US" sz="1600" dirty="0">
                <a:solidFill>
                  <a:srgbClr val="3A3A3A"/>
                </a:solidFill>
                <a:latin typeface="Arial" panose="020B0604020202020204" pitchFamily="34" charset="0"/>
                <a:cs typeface="Arial" panose="020B0604020202020204" pitchFamily="34" charset="0"/>
              </a:rPr>
              <a:t>– Update</a:t>
            </a: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Healthy &amp; Culturally Appropriate Food Policies</a:t>
            </a: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Oral Health Care </a:t>
            </a:r>
            <a:r>
              <a:rPr lang="en-US" sz="1600" dirty="0">
                <a:solidFill>
                  <a:srgbClr val="3A3A3A"/>
                </a:solidFill>
                <a:latin typeface="Arial" panose="020B0604020202020204" pitchFamily="34" charset="0"/>
                <a:cs typeface="Arial" panose="020B0604020202020204" pitchFamily="34" charset="0"/>
              </a:rPr>
              <a:t>– Advocate for increased access</a:t>
            </a:r>
          </a:p>
          <a:p>
            <a:pPr marL="2114550" lvl="4" indent="-285750">
              <a:buFont typeface="Arial" panose="020B0604020202020204" pitchFamily="34" charset="0"/>
              <a:buChar char="•"/>
            </a:pPr>
            <a:r>
              <a:rPr lang="en-US" sz="1600" b="1" dirty="0">
                <a:solidFill>
                  <a:srgbClr val="3A3A3A"/>
                </a:solidFill>
                <a:latin typeface="Arial" panose="020B0604020202020204" pitchFamily="34" charset="0"/>
                <a:cs typeface="Arial" panose="020B0604020202020204" pitchFamily="34" charset="0"/>
              </a:rPr>
              <a:t>Advocate for Pharmacare</a:t>
            </a:r>
          </a:p>
          <a:p>
            <a:pPr marL="2114550" lvl="4" indent="-285750">
              <a:buFont typeface="Arial" panose="020B0604020202020204" pitchFamily="34" charset="0"/>
              <a:buChar char="•"/>
            </a:pPr>
            <a:endParaRPr lang="en-US" sz="1600" b="1" dirty="0">
              <a:solidFill>
                <a:srgbClr val="3A3A3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rgbClr val="3A3A3A"/>
              </a:solidFill>
              <a:latin typeface="Arial" panose="020B0604020202020204" pitchFamily="34" charset="0"/>
              <a:cs typeface="Arial" panose="020B0604020202020204" pitchFamily="34" charset="0"/>
            </a:endParaRPr>
          </a:p>
          <a:p>
            <a:r>
              <a:rPr lang="en-US" dirty="0">
                <a:solidFill>
                  <a:srgbClr val="3A3A3A"/>
                </a:solidFill>
                <a:latin typeface="Arial" panose="020B0604020202020204" pitchFamily="34" charset="0"/>
                <a:cs typeface="Arial" panose="020B0604020202020204" pitchFamily="34" charset="0"/>
              </a:rPr>
              <a:t> </a:t>
            </a:r>
          </a:p>
        </p:txBody>
      </p:sp>
      <p:sp>
        <p:nvSpPr>
          <p:cNvPr id="20" name="TextBox 19">
            <a:extLst>
              <a:ext uri="{FF2B5EF4-FFF2-40B4-BE49-F238E27FC236}">
                <a16:creationId xmlns="" xmlns:a16="http://schemas.microsoft.com/office/drawing/2014/main" id="{26C3E6D4-24C8-B84B-BBFD-D82CBA1DEC2E}"/>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a:solidFill>
                  <a:schemeClr val="bg1"/>
                </a:solidFill>
                <a:latin typeface="Arial" panose="020B0604020202020204" pitchFamily="34" charset="0"/>
                <a:cs typeface="Arial" panose="020B0604020202020204" pitchFamily="34" charset="0"/>
              </a:rPr>
              <a:t>THE POVERTY TASK FORCE</a:t>
            </a:r>
          </a:p>
        </p:txBody>
      </p:sp>
      <p:pic>
        <p:nvPicPr>
          <p:cNvPr id="9" name="Picture 8">
            <a:extLst>
              <a:ext uri="{FF2B5EF4-FFF2-40B4-BE49-F238E27FC236}">
                <a16:creationId xmlns="" xmlns:a16="http://schemas.microsoft.com/office/drawing/2014/main" id="{433E8B18-709D-884E-9F91-3B42EC8DE7C6}"/>
              </a:ext>
            </a:extLst>
          </p:cNvPr>
          <p:cNvPicPr>
            <a:picLocks noChangeAspect="1"/>
          </p:cNvPicPr>
          <p:nvPr/>
        </p:nvPicPr>
        <p:blipFill>
          <a:blip r:embed="rId3"/>
          <a:stretch>
            <a:fillRect/>
          </a:stretch>
        </p:blipFill>
        <p:spPr>
          <a:xfrm>
            <a:off x="2148807" y="1815548"/>
            <a:ext cx="1140726" cy="1083803"/>
          </a:xfrm>
          <a:prstGeom prst="rect">
            <a:avLst/>
          </a:prstGeom>
        </p:spPr>
      </p:pic>
      <p:pic>
        <p:nvPicPr>
          <p:cNvPr id="10" name="Picture 9">
            <a:extLst>
              <a:ext uri="{FF2B5EF4-FFF2-40B4-BE49-F238E27FC236}">
                <a16:creationId xmlns="" xmlns:a16="http://schemas.microsoft.com/office/drawing/2014/main" id="{77797B54-483F-8144-B83E-2A9E36C7161D}"/>
              </a:ext>
            </a:extLst>
          </p:cNvPr>
          <p:cNvPicPr>
            <a:picLocks noChangeAspect="1"/>
          </p:cNvPicPr>
          <p:nvPr/>
        </p:nvPicPr>
        <p:blipFill>
          <a:blip r:embed="rId4"/>
          <a:stretch>
            <a:fillRect/>
          </a:stretch>
        </p:blipFill>
        <p:spPr>
          <a:xfrm>
            <a:off x="7558979" y="3119022"/>
            <a:ext cx="996809" cy="1106163"/>
          </a:xfrm>
          <a:prstGeom prst="rect">
            <a:avLst/>
          </a:prstGeom>
        </p:spPr>
      </p:pic>
      <p:pic>
        <p:nvPicPr>
          <p:cNvPr id="11" name="Picture 10">
            <a:extLst>
              <a:ext uri="{FF2B5EF4-FFF2-40B4-BE49-F238E27FC236}">
                <a16:creationId xmlns="" xmlns:a16="http://schemas.microsoft.com/office/drawing/2014/main" id="{07A73A89-5FF1-E848-961D-A086A2B4185A}"/>
              </a:ext>
            </a:extLst>
          </p:cNvPr>
          <p:cNvPicPr>
            <a:picLocks noChangeAspect="1"/>
          </p:cNvPicPr>
          <p:nvPr/>
        </p:nvPicPr>
        <p:blipFill>
          <a:blip r:embed="rId5"/>
          <a:stretch>
            <a:fillRect/>
          </a:stretch>
        </p:blipFill>
        <p:spPr>
          <a:xfrm>
            <a:off x="2148807" y="4763477"/>
            <a:ext cx="1141781" cy="1214419"/>
          </a:xfrm>
          <a:prstGeom prst="rect">
            <a:avLst/>
          </a:prstGeom>
        </p:spPr>
      </p:pic>
    </p:spTree>
    <p:extLst>
      <p:ext uri="{BB962C8B-B14F-4D97-AF65-F5344CB8AC3E}">
        <p14:creationId xmlns:p14="http://schemas.microsoft.com/office/powerpoint/2010/main" val="1774574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0EC423B6-4A3F-574F-B63F-0D99CAD1D797}"/>
              </a:ext>
            </a:extLst>
          </p:cNvPr>
          <p:cNvSpPr/>
          <p:nvPr/>
        </p:nvSpPr>
        <p:spPr>
          <a:xfrm>
            <a:off x="1" y="0"/>
            <a:ext cx="1484026" cy="6858000"/>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A058BDD3-ED9B-1F40-A50E-B5E8E83AF61E}"/>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a:solidFill>
                  <a:schemeClr val="bg1"/>
                </a:solidFill>
                <a:latin typeface="Arial" panose="020B0604020202020204" pitchFamily="34" charset="0"/>
                <a:cs typeface="Arial" panose="020B0604020202020204" pitchFamily="34" charset="0"/>
              </a:rPr>
              <a:t>THE POVERTY TASK FORCE</a:t>
            </a:r>
          </a:p>
        </p:txBody>
      </p:sp>
      <p:sp>
        <p:nvSpPr>
          <p:cNvPr id="24" name="TextBox 23">
            <a:extLst>
              <a:ext uri="{FF2B5EF4-FFF2-40B4-BE49-F238E27FC236}">
                <a16:creationId xmlns="" xmlns:a16="http://schemas.microsoft.com/office/drawing/2014/main" id="{26D1C39E-9582-D042-B165-C6F730DD8784}"/>
              </a:ext>
            </a:extLst>
          </p:cNvPr>
          <p:cNvSpPr txBox="1"/>
          <p:nvPr/>
        </p:nvSpPr>
        <p:spPr>
          <a:xfrm>
            <a:off x="1982965" y="1024603"/>
            <a:ext cx="7087042" cy="3570208"/>
          </a:xfrm>
          <a:prstGeom prst="rect">
            <a:avLst/>
          </a:prstGeom>
          <a:noFill/>
        </p:spPr>
        <p:txBody>
          <a:bodyPr wrap="square" rtlCol="0">
            <a:spAutoFit/>
          </a:bodyPr>
          <a:lstStyle/>
          <a:p>
            <a:endParaRPr lang="en-US" sz="2500" b="1" dirty="0">
              <a:solidFill>
                <a:srgbClr val="CF7821"/>
              </a:solidFill>
              <a:latin typeface="Arial" panose="020B0604020202020204" pitchFamily="34" charset="0"/>
              <a:cs typeface="Arial" panose="020B0604020202020204" pitchFamily="34" charset="0"/>
            </a:endParaRPr>
          </a:p>
          <a:p>
            <a:r>
              <a:rPr lang="en-US" sz="2500" b="1" dirty="0" smtClean="0">
                <a:solidFill>
                  <a:srgbClr val="CF7821"/>
                </a:solidFill>
                <a:latin typeface="Arial" panose="020B0604020202020204" pitchFamily="34" charset="0"/>
                <a:cs typeface="Arial" panose="020B0604020202020204" pitchFamily="34" charset="0"/>
              </a:rPr>
              <a:t>VALUES:</a:t>
            </a:r>
            <a:endParaRPr lang="en-US" sz="2500" b="1" dirty="0">
              <a:solidFill>
                <a:srgbClr val="CF7821"/>
              </a:solidFill>
              <a:latin typeface="Arial" panose="020B0604020202020204" pitchFamily="34" charset="0"/>
              <a:cs typeface="Arial" panose="020B0604020202020204" pitchFamily="34" charset="0"/>
            </a:endParaRPr>
          </a:p>
          <a:p>
            <a:endParaRPr lang="en-US" sz="1600" dirty="0" smtClean="0">
              <a:solidFill>
                <a:srgbClr val="3A3A3A"/>
              </a:solidFill>
              <a:latin typeface="Arial" panose="020B0604020202020204" pitchFamily="34" charset="0"/>
              <a:cs typeface="Arial" panose="020B0604020202020204" pitchFamily="34" charset="0"/>
            </a:endParaRPr>
          </a:p>
          <a:p>
            <a:pPr marL="342900" indent="-342900">
              <a:buFont typeface="+mj-lt"/>
              <a:buAutoNum type="arabicPeriod"/>
            </a:pPr>
            <a:r>
              <a:rPr lang="en-US" dirty="0" smtClean="0">
                <a:solidFill>
                  <a:srgbClr val="3A3A3A"/>
                </a:solidFill>
                <a:latin typeface="Arial" panose="020B0604020202020204" pitchFamily="34" charset="0"/>
                <a:cs typeface="Arial" panose="020B0604020202020204" pitchFamily="34" charset="0"/>
              </a:rPr>
              <a:t>Lived experience</a:t>
            </a:r>
          </a:p>
          <a:p>
            <a:pPr marL="342900" indent="-342900">
              <a:buFont typeface="+mj-lt"/>
              <a:buAutoNum type="arabicPeriod"/>
            </a:pPr>
            <a:endParaRPr lang="en-US" dirty="0">
              <a:solidFill>
                <a:srgbClr val="3A3A3A"/>
              </a:solidFill>
              <a:latin typeface="Arial" panose="020B0604020202020204" pitchFamily="34" charset="0"/>
              <a:cs typeface="Arial" panose="020B0604020202020204" pitchFamily="34" charset="0"/>
            </a:endParaRPr>
          </a:p>
          <a:p>
            <a:pPr marL="342900" indent="-342900">
              <a:buFont typeface="+mj-lt"/>
              <a:buAutoNum type="arabicPeriod"/>
            </a:pPr>
            <a:r>
              <a:rPr lang="en-US" dirty="0" smtClean="0">
                <a:solidFill>
                  <a:srgbClr val="3A3A3A"/>
                </a:solidFill>
                <a:latin typeface="Arial" panose="020B0604020202020204" pitchFamily="34" charset="0"/>
                <a:cs typeface="Arial" panose="020B0604020202020204" pitchFamily="34" charset="0"/>
              </a:rPr>
              <a:t>Equity, inclusion &amp; social justice</a:t>
            </a:r>
          </a:p>
          <a:p>
            <a:pPr marL="342900" indent="-342900">
              <a:buFont typeface="+mj-lt"/>
              <a:buAutoNum type="arabicPeriod"/>
            </a:pPr>
            <a:endParaRPr lang="en-US" dirty="0">
              <a:solidFill>
                <a:srgbClr val="3A3A3A"/>
              </a:solidFill>
              <a:latin typeface="Arial" panose="020B0604020202020204" pitchFamily="34" charset="0"/>
              <a:cs typeface="Arial" panose="020B0604020202020204" pitchFamily="34" charset="0"/>
            </a:endParaRPr>
          </a:p>
          <a:p>
            <a:pPr marL="342900" indent="-342900">
              <a:buFont typeface="+mj-lt"/>
              <a:buAutoNum type="arabicPeriod"/>
            </a:pPr>
            <a:r>
              <a:rPr lang="en-US" dirty="0" smtClean="0">
                <a:solidFill>
                  <a:srgbClr val="3A3A3A"/>
                </a:solidFill>
                <a:latin typeface="Arial" panose="020B0604020202020204" pitchFamily="34" charset="0"/>
                <a:cs typeface="Arial" panose="020B0604020202020204" pitchFamily="34" charset="0"/>
              </a:rPr>
              <a:t>Evidence-informed approach</a:t>
            </a:r>
          </a:p>
          <a:p>
            <a:pPr marL="342900" indent="-342900">
              <a:buFont typeface="+mj-lt"/>
              <a:buAutoNum type="arabicPeriod"/>
            </a:pPr>
            <a:endParaRPr lang="en-US" dirty="0">
              <a:solidFill>
                <a:srgbClr val="3A3A3A"/>
              </a:solidFill>
              <a:latin typeface="Arial" panose="020B0604020202020204" pitchFamily="34" charset="0"/>
              <a:cs typeface="Arial" panose="020B0604020202020204" pitchFamily="34" charset="0"/>
            </a:endParaRPr>
          </a:p>
          <a:p>
            <a:pPr marL="342900" indent="-342900">
              <a:buFont typeface="+mj-lt"/>
              <a:buAutoNum type="arabicPeriod"/>
            </a:pPr>
            <a:r>
              <a:rPr lang="en-US" dirty="0" smtClean="0">
                <a:solidFill>
                  <a:srgbClr val="3A3A3A"/>
                </a:solidFill>
                <a:latin typeface="Arial" panose="020B0604020202020204" pitchFamily="34" charset="0"/>
                <a:cs typeface="Arial" panose="020B0604020202020204" pitchFamily="34" charset="0"/>
              </a:rPr>
              <a:t>Adaptability &amp; responsiveness</a:t>
            </a:r>
            <a:endParaRPr lang="en-US" dirty="0">
              <a:solidFill>
                <a:srgbClr val="3A3A3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rgbClr val="3A3A3A"/>
              </a:solidFill>
              <a:latin typeface="Arial" panose="020B0604020202020204" pitchFamily="34" charset="0"/>
              <a:cs typeface="Arial" panose="020B0604020202020204" pitchFamily="34" charset="0"/>
            </a:endParaRPr>
          </a:p>
          <a:p>
            <a:r>
              <a:rPr lang="en-US" dirty="0">
                <a:solidFill>
                  <a:srgbClr val="3A3A3A"/>
                </a:solidFill>
                <a:latin typeface="Arial" panose="020B0604020202020204" pitchFamily="34" charset="0"/>
                <a:cs typeface="Arial" panose="020B0604020202020204" pitchFamily="34" charset="0"/>
              </a:rPr>
              <a:t> </a:t>
            </a:r>
          </a:p>
        </p:txBody>
      </p:sp>
      <p:pic>
        <p:nvPicPr>
          <p:cNvPr id="30" name="Picture 29">
            <a:extLst>
              <a:ext uri="{FF2B5EF4-FFF2-40B4-BE49-F238E27FC236}">
                <a16:creationId xmlns="" xmlns:a16="http://schemas.microsoft.com/office/drawing/2014/main" id="{EC3CEB2E-DCF8-664E-85FC-F6D25EB2F85F}"/>
              </a:ext>
            </a:extLst>
          </p:cNvPr>
          <p:cNvPicPr>
            <a:picLocks noChangeAspect="1"/>
          </p:cNvPicPr>
          <p:nvPr/>
        </p:nvPicPr>
        <p:blipFill>
          <a:blip r:embed="rId3"/>
          <a:stretch>
            <a:fillRect/>
          </a:stretch>
        </p:blipFill>
        <p:spPr>
          <a:xfrm>
            <a:off x="7593496" y="6218729"/>
            <a:ext cx="1375594" cy="420610"/>
          </a:xfrm>
          <a:prstGeom prst="rect">
            <a:avLst/>
          </a:prstGeom>
        </p:spPr>
      </p:pic>
      <p:pic>
        <p:nvPicPr>
          <p:cNvPr id="8" name="Picture 7">
            <a:extLst>
              <a:ext uri="{FF2B5EF4-FFF2-40B4-BE49-F238E27FC236}">
                <a16:creationId xmlns="" xmlns:a16="http://schemas.microsoft.com/office/drawing/2014/main" id="{A6EFD26A-068E-5148-B897-A8FB684C6ED1}"/>
              </a:ext>
            </a:extLst>
          </p:cNvPr>
          <p:cNvPicPr>
            <a:picLocks noChangeAspect="1"/>
          </p:cNvPicPr>
          <p:nvPr/>
        </p:nvPicPr>
        <p:blipFill>
          <a:blip r:embed="rId4"/>
          <a:stretch>
            <a:fillRect/>
          </a:stretch>
        </p:blipFill>
        <p:spPr>
          <a:xfrm>
            <a:off x="5996093" y="2101954"/>
            <a:ext cx="1816063" cy="1816063"/>
          </a:xfrm>
          <a:prstGeom prst="rect">
            <a:avLst/>
          </a:prstGeom>
        </p:spPr>
      </p:pic>
    </p:spTree>
    <p:extLst>
      <p:ext uri="{BB962C8B-B14F-4D97-AF65-F5344CB8AC3E}">
        <p14:creationId xmlns:p14="http://schemas.microsoft.com/office/powerpoint/2010/main" val="54443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F805ACA-8020-D94C-984E-A612252F5C0B}"/>
              </a:ext>
            </a:extLst>
          </p:cNvPr>
          <p:cNvSpPr/>
          <p:nvPr/>
        </p:nvSpPr>
        <p:spPr>
          <a:xfrm>
            <a:off x="1" y="0"/>
            <a:ext cx="1484026" cy="6977592"/>
          </a:xfrm>
          <a:prstGeom prst="rect">
            <a:avLst/>
          </a:prstGeom>
          <a:solidFill>
            <a:srgbClr val="145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000 22.png"/>
          <p:cNvPicPr>
            <a:picLocks noChangeAspect="1"/>
          </p:cNvPicPr>
          <p:nvPr/>
        </p:nvPicPr>
        <p:blipFill rotWithShape="1">
          <a:blip r:embed="rId3">
            <a:extLst>
              <a:ext uri="{28A0092B-C50C-407E-A947-70E740481C1C}">
                <a14:useLocalDpi xmlns:a14="http://schemas.microsoft.com/office/drawing/2010/main" val="0"/>
              </a:ext>
            </a:extLst>
          </a:blip>
          <a:srcRect b="52491"/>
          <a:stretch/>
        </p:blipFill>
        <p:spPr>
          <a:xfrm>
            <a:off x="1484026" y="4073993"/>
            <a:ext cx="7659973" cy="2411473"/>
          </a:xfrm>
          <a:prstGeom prst="rect">
            <a:avLst/>
          </a:prstGeom>
        </p:spPr>
      </p:pic>
      <p:sp>
        <p:nvSpPr>
          <p:cNvPr id="8" name="TextBox 7">
            <a:extLst>
              <a:ext uri="{FF2B5EF4-FFF2-40B4-BE49-F238E27FC236}">
                <a16:creationId xmlns:a16="http://schemas.microsoft.com/office/drawing/2014/main" xmlns="" id="{E94FC012-94DA-E54D-9820-6505D5F8767C}"/>
              </a:ext>
            </a:extLst>
          </p:cNvPr>
          <p:cNvSpPr txBox="1"/>
          <p:nvPr/>
        </p:nvSpPr>
        <p:spPr>
          <a:xfrm>
            <a:off x="1783829" y="1230859"/>
            <a:ext cx="7087042" cy="2062103"/>
          </a:xfrm>
          <a:prstGeom prst="rect">
            <a:avLst/>
          </a:prstGeom>
          <a:noFill/>
        </p:spPr>
        <p:txBody>
          <a:bodyPr wrap="square" rtlCol="0">
            <a:spAutoFit/>
          </a:bodyPr>
          <a:lstStyle/>
          <a:p>
            <a:r>
              <a:rPr lang="en-US" sz="2000" b="1" dirty="0" smtClean="0">
                <a:solidFill>
                  <a:srgbClr val="D1780A"/>
                </a:solidFill>
                <a:latin typeface="Arial"/>
                <a:cs typeface="Arial"/>
              </a:rPr>
              <a:t>PEER INVOLVEMENT &amp; THE POVERTY TASK FORCE:</a:t>
            </a:r>
          </a:p>
          <a:p>
            <a:endParaRPr lang="en-US" b="1" dirty="0">
              <a:solidFill>
                <a:srgbClr val="3A3A3A"/>
              </a:solidFill>
              <a:latin typeface="Arial"/>
              <a:cs typeface="Arial"/>
            </a:endParaRPr>
          </a:p>
          <a:p>
            <a:pPr marL="285750" indent="-285750">
              <a:buFont typeface="Arial"/>
              <a:buChar char="•"/>
            </a:pPr>
            <a:r>
              <a:rPr lang="en-US" dirty="0" smtClean="0">
                <a:latin typeface="Arial"/>
                <a:cs typeface="Arial"/>
              </a:rPr>
              <a:t>Involvement from the start </a:t>
            </a:r>
          </a:p>
          <a:p>
            <a:pPr marL="285750" indent="-285750">
              <a:buFont typeface="Arial"/>
              <a:buChar char="•"/>
            </a:pPr>
            <a:r>
              <a:rPr lang="en-US" dirty="0" smtClean="0">
                <a:latin typeface="Arial"/>
                <a:cs typeface="Arial"/>
              </a:rPr>
              <a:t>Peer researchers</a:t>
            </a:r>
          </a:p>
          <a:p>
            <a:pPr marL="285750" indent="-285750">
              <a:buFont typeface="Arial"/>
              <a:buChar char="•"/>
            </a:pPr>
            <a:r>
              <a:rPr lang="en-US" dirty="0" smtClean="0">
                <a:latin typeface="Arial"/>
                <a:cs typeface="Arial"/>
              </a:rPr>
              <a:t>Community Voices </a:t>
            </a:r>
          </a:p>
          <a:p>
            <a:pPr marL="285750" indent="-285750">
              <a:buFont typeface="Arial"/>
              <a:buChar char="•"/>
            </a:pPr>
            <a:r>
              <a:rPr lang="en-US" dirty="0" smtClean="0">
                <a:latin typeface="Arial"/>
                <a:cs typeface="Arial"/>
              </a:rPr>
              <a:t>Advance Your Voice Speakers Bureau </a:t>
            </a:r>
          </a:p>
          <a:p>
            <a:pPr marL="742950" lvl="1" indent="-285750">
              <a:buFont typeface="Lucida Grande"/>
              <a:buChar char="-"/>
            </a:pPr>
            <a:r>
              <a:rPr lang="en-US" dirty="0" smtClean="0">
                <a:latin typeface="Arial"/>
                <a:cs typeface="Arial"/>
              </a:rPr>
              <a:t>Focus on poverty </a:t>
            </a:r>
          </a:p>
        </p:txBody>
      </p:sp>
      <p:sp>
        <p:nvSpPr>
          <p:cNvPr id="9" name="TextBox 8">
            <a:extLst>
              <a:ext uri="{FF2B5EF4-FFF2-40B4-BE49-F238E27FC236}">
                <a16:creationId xmlns:a16="http://schemas.microsoft.com/office/drawing/2014/main" xmlns="" id="{BD62F2E5-C94A-0F45-A1FD-75F68F0AECCD}"/>
              </a:ext>
            </a:extLst>
          </p:cNvPr>
          <p:cNvSpPr txBox="1"/>
          <p:nvPr/>
        </p:nvSpPr>
        <p:spPr>
          <a:xfrm rot="16200000">
            <a:off x="-2464806" y="3190472"/>
            <a:ext cx="6404546" cy="477054"/>
          </a:xfrm>
          <a:prstGeom prst="rect">
            <a:avLst/>
          </a:prstGeom>
          <a:noFill/>
        </p:spPr>
        <p:txBody>
          <a:bodyPr wrap="square" rtlCol="0">
            <a:spAutoFit/>
          </a:bodyPr>
          <a:lstStyle/>
          <a:p>
            <a:pPr algn="ctr"/>
            <a:r>
              <a:rPr lang="en-US" sz="2500" b="1" spc="100" dirty="0" smtClean="0">
                <a:solidFill>
                  <a:schemeClr val="bg1"/>
                </a:solidFill>
                <a:latin typeface="Arial"/>
                <a:cs typeface="Arial"/>
              </a:rPr>
              <a:t>WHAT WE’VE DONE</a:t>
            </a:r>
            <a:endParaRPr lang="en-US" sz="2500" b="1" spc="100" dirty="0">
              <a:solidFill>
                <a:schemeClr val="bg1"/>
              </a:solidFill>
              <a:latin typeface="Arial"/>
              <a:cs typeface="Arial"/>
            </a:endParaRPr>
          </a:p>
        </p:txBody>
      </p:sp>
    </p:spTree>
    <p:extLst>
      <p:ext uri="{BB962C8B-B14F-4D97-AF65-F5344CB8AC3E}">
        <p14:creationId xmlns:p14="http://schemas.microsoft.com/office/powerpoint/2010/main" val="796214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917</TotalTime>
  <Words>753</Words>
  <Application>Microsoft Office PowerPoint</Application>
  <PresentationFormat>On-screen Show (4:3)</PresentationFormat>
  <Paragraphs>203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Helvetica</vt:lpstr>
      <vt:lpstr>Lucida Grande</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Ofori-Darko</dc:creator>
  <cp:lastModifiedBy>User</cp:lastModifiedBy>
  <cp:revision>18</cp:revision>
  <cp:lastPrinted>2019-11-14T12:37:51Z</cp:lastPrinted>
  <dcterms:created xsi:type="dcterms:W3CDTF">2019-11-13T21:27:10Z</dcterms:created>
  <dcterms:modified xsi:type="dcterms:W3CDTF">2019-11-28T18:21:15Z</dcterms:modified>
</cp:coreProperties>
</file>