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5" r:id="rId6"/>
    <p:sldId id="264" r:id="rId7"/>
    <p:sldId id="266" r:id="rId8"/>
    <p:sldId id="260" r:id="rId9"/>
    <p:sldId id="268" r:id="rId10"/>
    <p:sldId id="261" r:id="rId11"/>
    <p:sldId id="26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220591-214E-4AFB-91F6-2BB3E54FE98A}">
          <p14:sldIdLst>
            <p14:sldId id="256"/>
          </p14:sldIdLst>
        </p14:section>
        <p14:section name="Untitled Section" id="{8BF578DF-9146-48F5-90CA-A591249D091C}">
          <p14:sldIdLst>
            <p14:sldId id="257"/>
            <p14:sldId id="258"/>
            <p14:sldId id="259"/>
            <p14:sldId id="265"/>
            <p14:sldId id="264"/>
            <p14:sldId id="266"/>
            <p14:sldId id="260"/>
            <p14:sldId id="268"/>
            <p14:sldId id="261"/>
            <p14:sldId id="267"/>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70685" autoAdjust="0"/>
  </p:normalViewPr>
  <p:slideViewPr>
    <p:cSldViewPr snapToGrid="0">
      <p:cViewPr varScale="1">
        <p:scale>
          <a:sx n="50" d="100"/>
          <a:sy n="50" d="100"/>
        </p:scale>
        <p:origin x="228" y="48"/>
      </p:cViewPr>
      <p:guideLst/>
    </p:cSldViewPr>
  </p:slideViewPr>
  <p:outlineViewPr>
    <p:cViewPr>
      <p:scale>
        <a:sx n="33" d="100"/>
        <a:sy n="33" d="100"/>
      </p:scale>
      <p:origin x="0" y="-11404"/>
    </p:cViewPr>
  </p:outlineViewPr>
  <p:notesTextViewPr>
    <p:cViewPr>
      <p:scale>
        <a:sx n="1" d="1"/>
        <a:sy n="1" d="1"/>
      </p:scale>
      <p:origin x="0" y="0"/>
    </p:cViewPr>
  </p:notesTextViewPr>
  <p:notesViewPr>
    <p:cSldViewPr snapToGrid="0">
      <p:cViewPr varScale="1">
        <p:scale>
          <a:sx n="51" d="100"/>
          <a:sy n="51" d="100"/>
        </p:scale>
        <p:origin x="238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A1FF5-E039-47B9-A42A-D89518514D7F}" type="datetimeFigureOut">
              <a:rPr lang="en-CA" smtClean="0"/>
              <a:t>12/11/2019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62557-BC9A-4B81-9CDF-B361F84C4131}" type="slidenum">
              <a:rPr lang="en-CA" smtClean="0"/>
              <a:t>‹#›</a:t>
            </a:fld>
            <a:endParaRPr lang="en-CA"/>
          </a:p>
        </p:txBody>
      </p:sp>
    </p:spTree>
    <p:extLst>
      <p:ext uri="{BB962C8B-B14F-4D97-AF65-F5344CB8AC3E}">
        <p14:creationId xmlns:p14="http://schemas.microsoft.com/office/powerpoint/2010/main" val="66452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062557-BC9A-4B81-9CDF-B361F84C4131}" type="slidenum">
              <a:rPr lang="en-CA" smtClean="0"/>
              <a:t>1</a:t>
            </a:fld>
            <a:endParaRPr lang="en-CA"/>
          </a:p>
        </p:txBody>
      </p:sp>
    </p:spTree>
    <p:extLst>
      <p:ext uri="{BB962C8B-B14F-4D97-AF65-F5344CB8AC3E}">
        <p14:creationId xmlns:p14="http://schemas.microsoft.com/office/powerpoint/2010/main" val="384481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BC062557-BC9A-4B81-9CDF-B361F84C4131}" type="slidenum">
              <a:rPr lang="en-CA" smtClean="0"/>
              <a:t>2</a:t>
            </a:fld>
            <a:endParaRPr lang="en-CA"/>
          </a:p>
        </p:txBody>
      </p:sp>
    </p:spTree>
    <p:extLst>
      <p:ext uri="{BB962C8B-B14F-4D97-AF65-F5344CB8AC3E}">
        <p14:creationId xmlns:p14="http://schemas.microsoft.com/office/powerpoint/2010/main" val="184491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062557-BC9A-4B81-9CDF-B361F84C4131}" type="slidenum">
              <a:rPr lang="en-CA" smtClean="0"/>
              <a:t>4</a:t>
            </a:fld>
            <a:endParaRPr lang="en-CA"/>
          </a:p>
        </p:txBody>
      </p:sp>
    </p:spTree>
    <p:extLst>
      <p:ext uri="{BB962C8B-B14F-4D97-AF65-F5344CB8AC3E}">
        <p14:creationId xmlns:p14="http://schemas.microsoft.com/office/powerpoint/2010/main" val="248862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062557-BC9A-4B81-9CDF-B361F84C4131}" type="slidenum">
              <a:rPr lang="en-CA" smtClean="0"/>
              <a:t>5</a:t>
            </a:fld>
            <a:endParaRPr lang="en-CA"/>
          </a:p>
        </p:txBody>
      </p:sp>
    </p:spTree>
    <p:extLst>
      <p:ext uri="{BB962C8B-B14F-4D97-AF65-F5344CB8AC3E}">
        <p14:creationId xmlns:p14="http://schemas.microsoft.com/office/powerpoint/2010/main" val="142617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062557-BC9A-4B81-9CDF-B361F84C4131}" type="slidenum">
              <a:rPr lang="en-CA" smtClean="0"/>
              <a:t>7</a:t>
            </a:fld>
            <a:endParaRPr lang="en-CA"/>
          </a:p>
        </p:txBody>
      </p:sp>
    </p:spTree>
    <p:extLst>
      <p:ext uri="{BB962C8B-B14F-4D97-AF65-F5344CB8AC3E}">
        <p14:creationId xmlns:p14="http://schemas.microsoft.com/office/powerpoint/2010/main" val="196642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062557-BC9A-4B81-9CDF-B361F84C4131}" type="slidenum">
              <a:rPr lang="en-CA" smtClean="0"/>
              <a:t>10</a:t>
            </a:fld>
            <a:endParaRPr lang="en-CA"/>
          </a:p>
        </p:txBody>
      </p:sp>
    </p:spTree>
    <p:extLst>
      <p:ext uri="{BB962C8B-B14F-4D97-AF65-F5344CB8AC3E}">
        <p14:creationId xmlns:p14="http://schemas.microsoft.com/office/powerpoint/2010/main" val="320609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6979581-84D9-4176-BF64-8188BE964748}" type="datetimeFigureOut">
              <a:rPr lang="en-CA" smtClean="0"/>
              <a:t>12/11/2019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102647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979581-84D9-4176-BF64-8188BE964748}" type="datetimeFigureOut">
              <a:rPr lang="en-CA" smtClean="0"/>
              <a:t>12/11/2019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419320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979581-84D9-4176-BF64-8188BE964748}" type="datetimeFigureOut">
              <a:rPr lang="en-CA" smtClean="0"/>
              <a:t>12/11/2019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403125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33" y="0"/>
            <a:ext cx="12192000" cy="1750000"/>
          </a:xfrm>
          <a:prstGeom prst="rect">
            <a:avLst/>
          </a:prstGeom>
          <a:solidFill>
            <a:srgbClr val="00BEF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26" name="Google Shape;26;p5" descr="marc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 name="Google Shape;27;p5"/>
          <p:cNvSpPr txBox="1">
            <a:spLocks noGrp="1"/>
          </p:cNvSpPr>
          <p:nvPr>
            <p:ph type="title"/>
          </p:nvPr>
        </p:nvSpPr>
        <p:spPr>
          <a:xfrm>
            <a:off x="1346933" y="864967"/>
            <a:ext cx="9508400" cy="8952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346933" y="1913267"/>
            <a:ext cx="9508400" cy="37068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10355233" y="864967"/>
            <a:ext cx="7316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126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979581-84D9-4176-BF64-8188BE964748}" type="datetimeFigureOut">
              <a:rPr lang="en-CA" smtClean="0"/>
              <a:t>12/11/2019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307066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79581-84D9-4176-BF64-8188BE964748}" type="datetimeFigureOut">
              <a:rPr lang="en-CA" smtClean="0"/>
              <a:t>12/11/2019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36022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6979581-84D9-4176-BF64-8188BE964748}" type="datetimeFigureOut">
              <a:rPr lang="en-CA" smtClean="0"/>
              <a:t>12/11/2019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246119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6979581-84D9-4176-BF64-8188BE964748}" type="datetimeFigureOut">
              <a:rPr lang="en-CA" smtClean="0"/>
              <a:t>12/11/2019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2703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6979581-84D9-4176-BF64-8188BE964748}" type="datetimeFigureOut">
              <a:rPr lang="en-CA" smtClean="0"/>
              <a:t>12/11/2019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129793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79581-84D9-4176-BF64-8188BE964748}" type="datetimeFigureOut">
              <a:rPr lang="en-CA" smtClean="0"/>
              <a:t>12/11/2019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306480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79581-84D9-4176-BF64-8188BE964748}" type="datetimeFigureOut">
              <a:rPr lang="en-CA" smtClean="0"/>
              <a:t>12/11/2019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210885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79581-84D9-4176-BF64-8188BE964748}" type="datetimeFigureOut">
              <a:rPr lang="en-CA" smtClean="0"/>
              <a:t>12/11/2019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EF72B-F06F-4EDF-9F1C-6B6389316801}" type="slidenum">
              <a:rPr lang="en-CA" smtClean="0"/>
              <a:t>‹#›</a:t>
            </a:fld>
            <a:endParaRPr lang="en-CA"/>
          </a:p>
        </p:txBody>
      </p:sp>
    </p:spTree>
    <p:extLst>
      <p:ext uri="{BB962C8B-B14F-4D97-AF65-F5344CB8AC3E}">
        <p14:creationId xmlns:p14="http://schemas.microsoft.com/office/powerpoint/2010/main" val="358825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79581-84D9-4176-BF64-8188BE964748}" type="datetimeFigureOut">
              <a:rPr lang="en-CA" smtClean="0"/>
              <a:t>12/11/2019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EF72B-F06F-4EDF-9F1C-6B6389316801}" type="slidenum">
              <a:rPr lang="en-CA" smtClean="0"/>
              <a:t>‹#›</a:t>
            </a:fld>
            <a:endParaRPr lang="en-CA"/>
          </a:p>
        </p:txBody>
      </p:sp>
    </p:spTree>
    <p:extLst>
      <p:ext uri="{BB962C8B-B14F-4D97-AF65-F5344CB8AC3E}">
        <p14:creationId xmlns:p14="http://schemas.microsoft.com/office/powerpoint/2010/main" val="343608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876" y="1786469"/>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1524000" y="2331720"/>
            <a:ext cx="9144000" cy="2945130"/>
          </a:xfrm>
        </p:spPr>
        <p:txBody>
          <a:bodyPr>
            <a:normAutofit/>
          </a:bodyPr>
          <a:lstStyle/>
          <a:p>
            <a:pPr lvl="1" algn="l"/>
            <a:endParaRPr lang="en-CA" dirty="0" smtClean="0"/>
          </a:p>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spTree>
    <p:extLst>
      <p:ext uri="{BB962C8B-B14F-4D97-AF65-F5344CB8AC3E}">
        <p14:creationId xmlns:p14="http://schemas.microsoft.com/office/powerpoint/2010/main" val="66401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612774" y="2331719"/>
            <a:ext cx="10708369" cy="3260661"/>
          </a:xfrm>
        </p:spPr>
        <p:txBody>
          <a:bodyPr>
            <a:normAutofit/>
          </a:bodyPr>
          <a:lstStyle/>
          <a:p>
            <a:pPr lvl="1" algn="l"/>
            <a:r>
              <a:rPr lang="en-CA" sz="2400" dirty="0" smtClean="0"/>
              <a:t>What </a:t>
            </a:r>
            <a:r>
              <a:rPr lang="en-CA" sz="2400" dirty="0"/>
              <a:t>are some outcomes we are excited to report this year? </a:t>
            </a:r>
            <a:endParaRPr lang="en-CA" sz="2400" dirty="0" smtClean="0"/>
          </a:p>
          <a:p>
            <a:pPr lvl="1" algn="l"/>
            <a:endParaRPr lang="en-CA" sz="2400" dirty="0" smtClean="0"/>
          </a:p>
          <a:p>
            <a:pPr marL="800100" lvl="1" indent="-342900" algn="l">
              <a:buFont typeface="Wingdings" panose="05000000000000000000" pitchFamily="2" charset="2"/>
              <a:buChar char="§"/>
            </a:pPr>
            <a:r>
              <a:rPr lang="en-CA" dirty="0" smtClean="0"/>
              <a:t>We are working as a </a:t>
            </a:r>
            <a:r>
              <a:rPr lang="en-CA" b="1" dirty="0" smtClean="0"/>
              <a:t>collective: </a:t>
            </a:r>
            <a:r>
              <a:rPr lang="en-CA" dirty="0" smtClean="0"/>
              <a:t>we have a </a:t>
            </a:r>
            <a:r>
              <a:rPr lang="en-CA" b="1" dirty="0" smtClean="0"/>
              <a:t>common agenda</a:t>
            </a:r>
            <a:r>
              <a:rPr lang="en-CA" dirty="0" smtClean="0"/>
              <a:t>; working on </a:t>
            </a:r>
            <a:r>
              <a:rPr lang="en-CA" b="1" dirty="0" smtClean="0"/>
              <a:t>shared measurement; </a:t>
            </a:r>
            <a:r>
              <a:rPr lang="en-CA" dirty="0" smtClean="0"/>
              <a:t>we have examples of </a:t>
            </a:r>
            <a:r>
              <a:rPr lang="en-CA" b="1" dirty="0" smtClean="0"/>
              <a:t>mutually reinforcing activity; </a:t>
            </a:r>
            <a:r>
              <a:rPr lang="en-CA" dirty="0" smtClean="0"/>
              <a:t>we have </a:t>
            </a:r>
            <a:r>
              <a:rPr lang="en-CA" b="1" dirty="0" smtClean="0"/>
              <a:t>continuous communication; </a:t>
            </a:r>
            <a:r>
              <a:rPr lang="en-CA" dirty="0" smtClean="0"/>
              <a:t>we have </a:t>
            </a:r>
            <a:r>
              <a:rPr lang="en-CA" b="1" dirty="0" smtClean="0"/>
              <a:t>a backbone </a:t>
            </a:r>
          </a:p>
          <a:p>
            <a:pPr marL="800100" lvl="1" indent="-342900" algn="l">
              <a:spcBef>
                <a:spcPts val="0"/>
              </a:spcBef>
              <a:buFont typeface="Wingdings" panose="05000000000000000000" pitchFamily="2" charset="2"/>
              <a:buChar char="§"/>
            </a:pPr>
            <a:endParaRPr lang="en-CA" b="1" dirty="0" smtClean="0"/>
          </a:p>
          <a:p>
            <a:pPr marL="800100" lvl="1" indent="-342900" algn="l">
              <a:spcBef>
                <a:spcPts val="0"/>
              </a:spcBef>
              <a:buFont typeface="Wingdings" panose="05000000000000000000" pitchFamily="2" charset="2"/>
              <a:buChar char="§"/>
            </a:pPr>
            <a:r>
              <a:rPr lang="en-CA" dirty="0" smtClean="0"/>
              <a:t>We have an </a:t>
            </a:r>
            <a:r>
              <a:rPr lang="en-CA" b="1" dirty="0" smtClean="0"/>
              <a:t>Impact Report</a:t>
            </a:r>
            <a:endParaRPr lang="en-CA" sz="1500" b="1" dirty="0" smtClean="0"/>
          </a:p>
          <a:p>
            <a:pPr marL="800100" lvl="1" indent="-342900" algn="l">
              <a:buFont typeface="Wingdings" panose="05000000000000000000" pitchFamily="2" charset="2"/>
              <a:buChar char="§"/>
            </a:pPr>
            <a:r>
              <a:rPr lang="en-CA" dirty="0" smtClean="0"/>
              <a:t>We have </a:t>
            </a:r>
            <a:r>
              <a:rPr lang="en-CA" b="1" dirty="0" smtClean="0"/>
              <a:t>Stories of Success</a:t>
            </a:r>
          </a:p>
          <a:p>
            <a:pPr marL="800100" lvl="1" indent="-342900" algn="l">
              <a:buFont typeface="Wingdings" panose="05000000000000000000" pitchFamily="2" charset="2"/>
              <a:buChar char="§"/>
            </a:pPr>
            <a:r>
              <a:rPr lang="en-CA" dirty="0" smtClean="0"/>
              <a:t>We have beginning </a:t>
            </a:r>
            <a:r>
              <a:rPr lang="en-CA" b="1" dirty="0" smtClean="0"/>
              <a:t>OUTCOMES </a:t>
            </a:r>
            <a:r>
              <a:rPr lang="en-CA" dirty="0" smtClean="0"/>
              <a:t>in each priority area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85" y="156147"/>
            <a:ext cx="2907792" cy="1444752"/>
          </a:xfrm>
          <a:prstGeom prst="rect">
            <a:avLst/>
          </a:prstGeom>
        </p:spPr>
      </p:pic>
      <p:sp>
        <p:nvSpPr>
          <p:cNvPr id="8" name="AutoShape 2" descr="Home"/>
          <p:cNvSpPr>
            <a:spLocks noChangeAspect="1" noChangeArrowheads="1"/>
          </p:cNvSpPr>
          <p:nvPr/>
        </p:nvSpPr>
        <p:spPr bwMode="auto">
          <a:xfrm>
            <a:off x="612774" y="5105399"/>
            <a:ext cx="3852545" cy="3852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spTree>
    <p:extLst>
      <p:ext uri="{BB962C8B-B14F-4D97-AF65-F5344CB8AC3E}">
        <p14:creationId xmlns:p14="http://schemas.microsoft.com/office/powerpoint/2010/main" val="105570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1088571" y="2331720"/>
            <a:ext cx="10232572" cy="2926080"/>
          </a:xfrm>
        </p:spPr>
        <p:txBody>
          <a:bodyPr>
            <a:normAutofit lnSpcReduction="10000"/>
          </a:bodyPr>
          <a:lstStyle/>
          <a:p>
            <a:pPr lvl="1" algn="l"/>
            <a:r>
              <a:rPr lang="en-CA" sz="2400" dirty="0" smtClean="0"/>
              <a:t> What </a:t>
            </a:r>
            <a:r>
              <a:rPr lang="en-CA" sz="2400" dirty="0"/>
              <a:t>are we excited to upgrade/report next year</a:t>
            </a:r>
            <a:r>
              <a:rPr lang="en-CA" sz="2400" dirty="0" smtClean="0"/>
              <a:t>?</a:t>
            </a:r>
          </a:p>
          <a:p>
            <a:pPr lvl="1" algn="l"/>
            <a:r>
              <a:rPr lang="en-CA" sz="2400" dirty="0" smtClean="0"/>
              <a:t> </a:t>
            </a:r>
          </a:p>
          <a:p>
            <a:pPr marL="800100" lvl="1" indent="-342900" algn="l">
              <a:buFont typeface="Wingdings" panose="05000000000000000000" pitchFamily="2" charset="2"/>
              <a:buChar char="§"/>
            </a:pPr>
            <a:r>
              <a:rPr lang="en-CA" sz="2400" dirty="0" smtClean="0"/>
              <a:t>Expand the collaborative to include the voice of L/L E subject experts</a:t>
            </a:r>
          </a:p>
          <a:p>
            <a:pPr marL="800100" lvl="1" indent="-342900" algn="l">
              <a:buFont typeface="Wingdings" panose="05000000000000000000" pitchFamily="2" charset="2"/>
              <a:buChar char="§"/>
            </a:pPr>
            <a:r>
              <a:rPr lang="en-CA" sz="2400" dirty="0" smtClean="0"/>
              <a:t>Continue to strengthen collaboration with members and partners </a:t>
            </a:r>
          </a:p>
          <a:p>
            <a:pPr marL="800100" lvl="1" indent="-342900" algn="l">
              <a:buFont typeface="Wingdings" panose="05000000000000000000" pitchFamily="2" charset="2"/>
              <a:buChar char="§"/>
            </a:pPr>
            <a:r>
              <a:rPr lang="en-CA" sz="2400" dirty="0"/>
              <a:t>Increase and align data for more meaningful reporting and fill </a:t>
            </a:r>
            <a:r>
              <a:rPr lang="en-CA" sz="2400" dirty="0" smtClean="0"/>
              <a:t>gaps</a:t>
            </a:r>
          </a:p>
          <a:p>
            <a:pPr marL="800100" lvl="1" indent="-342900" algn="l">
              <a:buFont typeface="Wingdings" panose="05000000000000000000" pitchFamily="2" charset="2"/>
              <a:buChar char="§"/>
            </a:pPr>
            <a:r>
              <a:rPr lang="en-CA" sz="2400" dirty="0" smtClean="0"/>
              <a:t>Increase clarity of desired outcomes and impacts </a:t>
            </a:r>
          </a:p>
          <a:p>
            <a:pPr marL="800100" lvl="1" indent="-342900" algn="l">
              <a:buFont typeface="Wingdings" panose="05000000000000000000" pitchFamily="2" charset="2"/>
              <a:buChar char="§"/>
            </a:pPr>
            <a:r>
              <a:rPr lang="en-CA" sz="2400" dirty="0" smtClean="0"/>
              <a:t>Move forward on medium and long term actions  </a:t>
            </a:r>
            <a:endParaRPr lang="en-CA" sz="2400" dirty="0"/>
          </a:p>
          <a:p>
            <a:pPr marL="800100" lvl="1" indent="-342900" algn="l">
              <a:buFont typeface="Wingdings" panose="05000000000000000000" pitchFamily="2" charset="2"/>
              <a:buChar char="§"/>
            </a:pPr>
            <a:r>
              <a:rPr lang="en-CA" sz="2400" dirty="0" smtClean="0"/>
              <a:t>Drive the Roadmap specifics for 2020 and beyond </a:t>
            </a:r>
            <a:endParaRPr lang="en-CA" sz="2400" dirty="0"/>
          </a:p>
          <a:p>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85" y="156147"/>
            <a:ext cx="2907792" cy="1444752"/>
          </a:xfrm>
          <a:prstGeom prst="rect">
            <a:avLst/>
          </a:prstGeom>
        </p:spPr>
      </p:pic>
      <p:sp>
        <p:nvSpPr>
          <p:cNvPr id="8" name="AutoShape 2" descr="Home"/>
          <p:cNvSpPr>
            <a:spLocks noChangeAspect="1" noChangeArrowheads="1"/>
          </p:cNvSpPr>
          <p:nvPr/>
        </p:nvSpPr>
        <p:spPr bwMode="auto">
          <a:xfrm>
            <a:off x="612774" y="5105399"/>
            <a:ext cx="3852545" cy="3852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spTree>
    <p:extLst>
      <p:ext uri="{BB962C8B-B14F-4D97-AF65-F5344CB8AC3E}">
        <p14:creationId xmlns:p14="http://schemas.microsoft.com/office/powerpoint/2010/main" val="407440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1524000" y="2331720"/>
            <a:ext cx="9144000" cy="2926080"/>
          </a:xfrm>
        </p:spPr>
        <p:txBody>
          <a:bodyPr/>
          <a:lstStyle/>
          <a:p>
            <a:endParaRPr lang="en-US" dirty="0" smtClean="0"/>
          </a:p>
          <a:p>
            <a:r>
              <a:rPr lang="en-US" dirty="0" smtClean="0"/>
              <a:t>THANK YOU to the Tamarack Institute and Cities Reducing Poverty team for inviting us to take part in this rich and valuable learning opportunity to develop our community impact report, and for their gracious mentorship in bringing us along the path to today </a:t>
            </a:r>
          </a:p>
          <a:p>
            <a:endParaRPr lang="en-US" dirty="0" smtClean="0"/>
          </a:p>
          <a:p>
            <a:r>
              <a:rPr lang="en-US" dirty="0" smtClean="0"/>
              <a:t>We are truly grateful ! </a:t>
            </a:r>
          </a:p>
          <a:p>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85" y="156147"/>
            <a:ext cx="2907792" cy="1444752"/>
          </a:xfrm>
          <a:prstGeom prst="rect">
            <a:avLst/>
          </a:prstGeom>
        </p:spPr>
      </p:pic>
      <p:sp>
        <p:nvSpPr>
          <p:cNvPr id="8" name="AutoShape 2" descr="Home"/>
          <p:cNvSpPr>
            <a:spLocks noChangeAspect="1" noChangeArrowheads="1"/>
          </p:cNvSpPr>
          <p:nvPr/>
        </p:nvSpPr>
        <p:spPr bwMode="auto">
          <a:xfrm>
            <a:off x="612774" y="5105399"/>
            <a:ext cx="3852545" cy="3852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spTree>
    <p:extLst>
      <p:ext uri="{BB962C8B-B14F-4D97-AF65-F5344CB8AC3E}">
        <p14:creationId xmlns:p14="http://schemas.microsoft.com/office/powerpoint/2010/main" val="245995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1001486" y="2331720"/>
            <a:ext cx="9666514" cy="3200144"/>
          </a:xfrm>
        </p:spPr>
        <p:txBody>
          <a:bodyPr/>
          <a:lstStyle/>
          <a:p>
            <a:pPr lvl="1" algn="l"/>
            <a:r>
              <a:rPr lang="en-CA" sz="2400" dirty="0" smtClean="0"/>
              <a:t>why </a:t>
            </a:r>
            <a:r>
              <a:rPr lang="en-CA" sz="2400" dirty="0"/>
              <a:t>are we doing this</a:t>
            </a:r>
            <a:r>
              <a:rPr lang="en-CA" sz="2400" dirty="0" smtClean="0"/>
              <a:t>?</a:t>
            </a:r>
          </a:p>
          <a:p>
            <a:pPr lvl="1" algn="l"/>
            <a:endParaRPr lang="en-CA" dirty="0" smtClean="0"/>
          </a:p>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pic>
        <p:nvPicPr>
          <p:cNvPr id="10" name="Picture 2" descr="http://dcmoves.org/wp-content/uploads/2019/09/EquityEqual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330" y="2844575"/>
            <a:ext cx="4653092" cy="267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4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313" y="1874521"/>
            <a:ext cx="10504715" cy="3743220"/>
          </a:xfrm>
        </p:spPr>
        <p:txBody>
          <a:bodyPr>
            <a:normAutofit fontScale="70000" lnSpcReduction="20000"/>
          </a:bodyPr>
          <a:lstStyle/>
          <a:p>
            <a:pPr lvl="1" algn="l"/>
            <a:endParaRPr lang="en-CA" dirty="0"/>
          </a:p>
          <a:p>
            <a:pPr lvl="1" algn="l"/>
            <a:r>
              <a:rPr lang="en-CA" sz="3200" dirty="0" smtClean="0"/>
              <a:t>Process </a:t>
            </a:r>
          </a:p>
          <a:p>
            <a:pPr lvl="1" algn="l"/>
            <a:endParaRPr lang="en-CA" sz="3200" dirty="0" smtClean="0"/>
          </a:p>
          <a:p>
            <a:pPr lvl="1" algn="l"/>
            <a:r>
              <a:rPr lang="en-CA" sz="2900" dirty="0" smtClean="0"/>
              <a:t>Julie and Elaine responsible for the project of impact reporting:  </a:t>
            </a:r>
          </a:p>
          <a:p>
            <a:pPr marL="914400" lvl="1" indent="-457200" algn="l">
              <a:buFont typeface="Wingdings" panose="05000000000000000000" pitchFamily="2" charset="2"/>
              <a:buChar char="§"/>
            </a:pPr>
            <a:r>
              <a:rPr lang="en-CA" sz="2900" dirty="0" smtClean="0"/>
              <a:t>Participating in 6 GTI learning modules </a:t>
            </a:r>
          </a:p>
          <a:p>
            <a:pPr marL="914400" lvl="1" indent="-457200" algn="l">
              <a:buFont typeface="Wingdings" panose="05000000000000000000" pitchFamily="2" charset="2"/>
              <a:buChar char="§"/>
            </a:pPr>
            <a:r>
              <a:rPr lang="en-CA" sz="2900" dirty="0" smtClean="0"/>
              <a:t>Applying the learning to our situation</a:t>
            </a:r>
          </a:p>
          <a:p>
            <a:pPr marL="914400" lvl="1" indent="-457200" algn="l">
              <a:buFont typeface="Wingdings" panose="05000000000000000000" pitchFamily="2" charset="2"/>
              <a:buChar char="§"/>
            </a:pPr>
            <a:r>
              <a:rPr lang="en-CA" sz="2900" dirty="0" smtClean="0"/>
              <a:t>Reporting / discussing progress with the Co-Chairs following each module</a:t>
            </a:r>
          </a:p>
          <a:p>
            <a:pPr marL="914400" lvl="1" indent="-457200" algn="l">
              <a:buFont typeface="Wingdings" panose="05000000000000000000" pitchFamily="2" charset="2"/>
              <a:buChar char="§"/>
            </a:pPr>
            <a:r>
              <a:rPr lang="en-CA" sz="2900" dirty="0" smtClean="0"/>
              <a:t>Sharing learning with the larger Collaborative</a:t>
            </a:r>
          </a:p>
          <a:p>
            <a:pPr marL="914400" lvl="1" indent="-457200" algn="l">
              <a:buFont typeface="Wingdings" panose="05000000000000000000" pitchFamily="2" charset="2"/>
              <a:buChar char="§"/>
            </a:pPr>
            <a:r>
              <a:rPr lang="en-CA" sz="2900" dirty="0" smtClean="0"/>
              <a:t>Working with the three priority outcome work groups to share the learning and collect their sharable data</a:t>
            </a:r>
          </a:p>
          <a:p>
            <a:pPr marL="914400" lvl="1" indent="-457200" algn="l">
              <a:buFont typeface="Wingdings" panose="05000000000000000000" pitchFamily="2" charset="2"/>
              <a:buChar char="§"/>
            </a:pPr>
            <a:r>
              <a:rPr lang="en-CA" sz="2900" dirty="0" smtClean="0"/>
              <a:t>Creating the Impact Report, presenting to the Co-Chairs </a:t>
            </a:r>
          </a:p>
          <a:p>
            <a:pPr marL="914400" lvl="1" indent="-457200" algn="l">
              <a:buFont typeface="Wingdings" panose="05000000000000000000" pitchFamily="2" charset="2"/>
              <a:buChar char="§"/>
            </a:pPr>
            <a:r>
              <a:rPr lang="en-CA" sz="2900" dirty="0" smtClean="0"/>
              <a:t>Supporting the DC Co-Chair in reporting to County Committee and Council (Nov/Dec) </a:t>
            </a:r>
          </a:p>
          <a:p>
            <a:pPr marL="914400" lvl="1" indent="-457200" algn="l">
              <a:buFont typeface="Wingdings" panose="05000000000000000000" pitchFamily="2" charset="2"/>
              <a:buChar char="§"/>
            </a:pPr>
            <a:r>
              <a:rPr lang="en-CA" sz="2900" dirty="0" smtClean="0"/>
              <a:t>Developing  a Community Communication Strategy  - NEXT step </a:t>
            </a:r>
            <a:endParaRPr lang="en-CA" sz="2900" dirty="0"/>
          </a:p>
          <a:p>
            <a:endParaRPr lang="en-CA" sz="29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sp>
        <p:nvSpPr>
          <p:cNvPr id="8" name="Title 7"/>
          <p:cNvSpPr>
            <a:spLocks noGrp="1"/>
          </p:cNvSpPr>
          <p:nvPr>
            <p:ph type="ctrTitle"/>
          </p:nvPr>
        </p:nvSpPr>
        <p:spPr>
          <a:xfrm>
            <a:off x="1524000" y="1122363"/>
            <a:ext cx="9144000" cy="752158"/>
          </a:xfrm>
        </p:spPr>
        <p:txBody>
          <a:bodyPr>
            <a:normAutofit fontScale="90000"/>
          </a:bodyPr>
          <a:lstStyle/>
          <a:p>
            <a:r>
              <a:rPr lang="en-CA" dirty="0" smtClean="0"/>
              <a:t>Getting to Impact </a:t>
            </a:r>
            <a:endParaRPr lang="en-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spTree>
    <p:extLst>
      <p:ext uri="{BB962C8B-B14F-4D97-AF65-F5344CB8AC3E}">
        <p14:creationId xmlns:p14="http://schemas.microsoft.com/office/powerpoint/2010/main" val="212573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905521" y="2331720"/>
            <a:ext cx="10679837" cy="2926080"/>
          </a:xfrm>
        </p:spPr>
        <p:txBody>
          <a:bodyPr>
            <a:normAutofit/>
          </a:bodyPr>
          <a:lstStyle/>
          <a:p>
            <a:pPr lvl="1" algn="l"/>
            <a:r>
              <a:rPr lang="en-CA" sz="2400" dirty="0" smtClean="0"/>
              <a:t>What </a:t>
            </a:r>
            <a:r>
              <a:rPr lang="en-CA" sz="2400" dirty="0"/>
              <a:t>are we doing differently to report on impact? </a:t>
            </a:r>
            <a:r>
              <a:rPr lang="en-CA" sz="2400" dirty="0" smtClean="0"/>
              <a:t> </a:t>
            </a:r>
          </a:p>
          <a:p>
            <a:pPr lvl="1" algn="l"/>
            <a:endParaRPr lang="en-CA" dirty="0"/>
          </a:p>
          <a:p>
            <a:pPr marL="742950" lvl="1" indent="-285750" algn="l">
              <a:buFont typeface="Wingdings" panose="05000000000000000000" pitchFamily="2" charset="2"/>
              <a:buChar char="§"/>
            </a:pPr>
            <a:r>
              <a:rPr lang="en-CA" sz="2200" dirty="0" smtClean="0"/>
              <a:t>First report on Impact, and from an informed positon as a result of participation in GTI  series </a:t>
            </a:r>
          </a:p>
          <a:p>
            <a:pPr marL="742950" lvl="1" indent="-285750" algn="l">
              <a:buFont typeface="Wingdings" panose="05000000000000000000" pitchFamily="2" charset="2"/>
              <a:buChar char="§"/>
            </a:pPr>
            <a:r>
              <a:rPr lang="en-CA" sz="2200" dirty="0" smtClean="0"/>
              <a:t>Clarity</a:t>
            </a:r>
            <a:r>
              <a:rPr lang="en-CA" sz="2200" dirty="0"/>
              <a:t> </a:t>
            </a:r>
            <a:r>
              <a:rPr lang="en-CA" sz="2200" dirty="0" smtClean="0"/>
              <a:t>- </a:t>
            </a:r>
            <a:r>
              <a:rPr lang="en-CA" sz="2200" dirty="0"/>
              <a:t>o</a:t>
            </a:r>
            <a:r>
              <a:rPr lang="en-CA" sz="2200" dirty="0" smtClean="0"/>
              <a:t>n many levels which will help shape our roadmap and future actions</a:t>
            </a:r>
          </a:p>
          <a:p>
            <a:pPr marL="742950" lvl="1" indent="-285750" algn="l">
              <a:buFont typeface="Wingdings" panose="05000000000000000000" pitchFamily="2" charset="2"/>
              <a:buChar char="§"/>
            </a:pPr>
            <a:r>
              <a:rPr lang="en-CA" sz="2200" dirty="0" smtClean="0"/>
              <a:t>Inform our </a:t>
            </a:r>
            <a:r>
              <a:rPr lang="en-CA" sz="2200" dirty="0"/>
              <a:t>strategy and </a:t>
            </a:r>
            <a:r>
              <a:rPr lang="en-CA" sz="2200" dirty="0" smtClean="0"/>
              <a:t>clarify the </a:t>
            </a:r>
            <a:r>
              <a:rPr lang="en-CA" sz="2200" dirty="0"/>
              <a:t>path from short-to-long term </a:t>
            </a:r>
            <a:r>
              <a:rPr lang="en-CA" sz="2200" dirty="0" smtClean="0"/>
              <a:t>outcomes</a:t>
            </a:r>
            <a:endParaRPr lang="en-CA" sz="2200" dirty="0"/>
          </a:p>
          <a:p>
            <a:pPr marL="742950" lvl="1" indent="-285750" algn="l">
              <a:buFont typeface="Wingdings" panose="05000000000000000000" pitchFamily="2" charset="2"/>
              <a:buChar char="§"/>
            </a:pPr>
            <a:r>
              <a:rPr lang="en-CA" sz="2200" dirty="0" smtClean="0"/>
              <a:t>Language - </a:t>
            </a:r>
            <a:r>
              <a:rPr lang="en-US" sz="2200" dirty="0" smtClean="0"/>
              <a:t>establishing common language &amp; consistency of language  use</a:t>
            </a:r>
          </a:p>
          <a:p>
            <a:pPr marL="1200150" lvl="2" indent="-285750" algn="l">
              <a:buFont typeface="Wingdings" panose="05000000000000000000" pitchFamily="2" charset="2"/>
              <a:buChar char="§"/>
            </a:pPr>
            <a:endParaRPr lang="en-CA" sz="2000" dirty="0" smtClean="0"/>
          </a:p>
          <a:p>
            <a:pPr lvl="2" algn="l"/>
            <a:endParaRPr lang="en-CA"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spTree>
    <p:extLst>
      <p:ext uri="{BB962C8B-B14F-4D97-AF65-F5344CB8AC3E}">
        <p14:creationId xmlns:p14="http://schemas.microsoft.com/office/powerpoint/2010/main" val="344555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B83A3F0-C233-42BB-AB28-285B0819F011}"/>
              </a:ext>
            </a:extLst>
          </p:cNvPr>
          <p:cNvSpPr>
            <a:spLocks noGrp="1"/>
          </p:cNvSpPr>
          <p:nvPr>
            <p:ph type="title"/>
          </p:nvPr>
        </p:nvSpPr>
        <p:spPr/>
        <p:txBody>
          <a:bodyPr/>
          <a:lstStyle/>
          <a:p>
            <a:r>
              <a:rPr lang="en-US" sz="2667" dirty="0" smtClean="0"/>
              <a:t>OUR FRAMEWORK</a:t>
            </a:r>
            <a:endParaRPr lang="en-CA" sz="2667" dirty="0"/>
          </a:p>
        </p:txBody>
      </p:sp>
      <p:sp>
        <p:nvSpPr>
          <p:cNvPr id="5" name="Slide Number Placeholder 4">
            <a:extLst>
              <a:ext uri="{FF2B5EF4-FFF2-40B4-BE49-F238E27FC236}">
                <a16:creationId xmlns="" xmlns:a16="http://schemas.microsoft.com/office/drawing/2014/main" id="{852EA2DA-7038-418A-B438-082F34F70823}"/>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FFFFFF"/>
                </a:solidFill>
                <a:effectLst/>
                <a:uLnTx/>
                <a:uFillTx/>
                <a:latin typeface="Montserrat"/>
                <a:sym typeface="Montserra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a:t>
            </a:fld>
            <a:endParaRPr kumimoji="0" lang="en" sz="1600" b="0" i="0" u="none" strike="noStrike" kern="0" cap="none" spc="0" normalizeH="0" baseline="0" noProof="0">
              <a:ln>
                <a:noFill/>
              </a:ln>
              <a:solidFill>
                <a:srgbClr val="FFFFFF"/>
              </a:solidFill>
              <a:effectLst/>
              <a:uLnTx/>
              <a:uFillTx/>
              <a:latin typeface="Montserrat"/>
              <a:sym typeface="Montserrat"/>
            </a:endParaRPr>
          </a:p>
        </p:txBody>
      </p:sp>
      <p:pic>
        <p:nvPicPr>
          <p:cNvPr id="1027" name="Graphic 257" descr="Lectur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114" y="20179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phic 258" descr="Hierarc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115" y="316719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phic 260" descr="Head with Gea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977" y="4253335"/>
            <a:ext cx="828675" cy="828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 xmlns:a16="http://schemas.microsoft.com/office/drawing/2014/main" id="{61ED3951-62BC-4264-A5BC-A1BA935404F0}"/>
              </a:ext>
            </a:extLst>
          </p:cNvPr>
          <p:cNvSpPr txBox="1">
            <a:spLocks/>
          </p:cNvSpPr>
          <p:nvPr/>
        </p:nvSpPr>
        <p:spPr>
          <a:xfrm>
            <a:off x="1185863" y="5076582"/>
            <a:ext cx="10225174" cy="113847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609585" marR="0" lvl="0" indent="-507987" algn="l" rtl="0">
              <a:lnSpc>
                <a:spcPct val="100000"/>
              </a:lnSpc>
              <a:spcBef>
                <a:spcPts val="80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1pPr>
            <a:lvl2pPr marL="1219170" marR="0" lvl="1"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L="1828754" marR="0" lvl="2"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L="2438339" marR="0" lvl="3"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4pPr>
            <a:lvl5pPr marL="3047924" marR="0" lvl="4"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5pPr>
            <a:lvl6pPr marL="3657509" marR="0" lvl="5"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6pPr>
            <a:lvl7pPr marL="4267093" marR="0" lvl="6"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7pPr>
            <a:lvl8pPr marL="4876678" marR="0" lvl="7"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8pPr>
            <a:lvl9pPr marL="5486263" marR="0" lvl="8" indent="-507987"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9pPr>
          </a:lstStyle>
          <a:p>
            <a:pPr marL="101598" indent="0">
              <a:buFont typeface="Source Sans Pro"/>
              <a:buNone/>
            </a:pPr>
            <a:r>
              <a:rPr lang="en-US" sz="1800" b="1" kern="0" dirty="0" smtClean="0"/>
              <a:t>THEORY OF CHANGE</a:t>
            </a:r>
            <a:r>
              <a:rPr lang="en-US" sz="1800" kern="0" dirty="0" smtClean="0"/>
              <a:t>: Advocating &amp; Informing + Minimizing Service Barriers + Innovative Solutions (over time) = IMPACTS ON EQUITY</a:t>
            </a:r>
            <a:endParaRPr lang="en-US" sz="1800" kern="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9977" y="1775993"/>
            <a:ext cx="6205423" cy="3463627"/>
          </a:xfrm>
          <a:prstGeom prst="rect">
            <a:avLst/>
          </a:prstGeom>
        </p:spPr>
      </p:pic>
    </p:spTree>
    <p:extLst>
      <p:ext uri="{BB962C8B-B14F-4D97-AF65-F5344CB8AC3E}">
        <p14:creationId xmlns:p14="http://schemas.microsoft.com/office/powerpoint/2010/main" val="156649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B83A3F0-C233-42BB-AB28-285B0819F011}"/>
              </a:ext>
            </a:extLst>
          </p:cNvPr>
          <p:cNvSpPr>
            <a:spLocks noGrp="1"/>
          </p:cNvSpPr>
          <p:nvPr>
            <p:ph type="title"/>
          </p:nvPr>
        </p:nvSpPr>
        <p:spPr/>
        <p:txBody>
          <a:bodyPr/>
          <a:lstStyle/>
          <a:p>
            <a:r>
              <a:rPr lang="en-US" sz="2667" dirty="0" smtClean="0"/>
              <a:t>GTI FRAMEWORK</a:t>
            </a:r>
            <a:endParaRPr lang="en-CA" sz="2667" dirty="0"/>
          </a:p>
        </p:txBody>
      </p:sp>
      <p:sp>
        <p:nvSpPr>
          <p:cNvPr id="5" name="Slide Number Placeholder 4">
            <a:extLst>
              <a:ext uri="{FF2B5EF4-FFF2-40B4-BE49-F238E27FC236}">
                <a16:creationId xmlns="" xmlns:a16="http://schemas.microsoft.com/office/drawing/2014/main" id="{852EA2DA-7038-418A-B438-082F34F70823}"/>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FFFFFF"/>
                </a:solidFill>
                <a:effectLst/>
                <a:uLnTx/>
                <a:uFillTx/>
                <a:latin typeface="Montserrat"/>
                <a:sym typeface="Montserra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a:t>
            </a:fld>
            <a:endParaRPr kumimoji="0" lang="en" sz="1600" b="0" i="0" u="none" strike="noStrike" kern="0" cap="none" spc="0" normalizeH="0" baseline="0" noProof="0">
              <a:ln>
                <a:noFill/>
              </a:ln>
              <a:solidFill>
                <a:srgbClr val="FFFFFF"/>
              </a:solidFill>
              <a:effectLst/>
              <a:uLnTx/>
              <a:uFillTx/>
              <a:latin typeface="Montserrat"/>
              <a:sym typeface="Montserrat"/>
            </a:endParaRPr>
          </a:p>
        </p:txBody>
      </p:sp>
      <p:pic>
        <p:nvPicPr>
          <p:cNvPr id="8" name="Picture 7">
            <a:extLst>
              <a:ext uri="{FF2B5EF4-FFF2-40B4-BE49-F238E27FC236}">
                <a16:creationId xmlns="" xmlns:a16="http://schemas.microsoft.com/office/drawing/2014/main" id="{E6615F50-F361-44B6-A1C0-35072CCA99FB}"/>
              </a:ext>
            </a:extLst>
          </p:cNvPr>
          <p:cNvPicPr>
            <a:picLocks noChangeAspect="1"/>
          </p:cNvPicPr>
          <p:nvPr/>
        </p:nvPicPr>
        <p:blipFill>
          <a:blip r:embed="rId2"/>
          <a:stretch>
            <a:fillRect/>
          </a:stretch>
        </p:blipFill>
        <p:spPr>
          <a:xfrm>
            <a:off x="1965182" y="1760167"/>
            <a:ext cx="8285256" cy="3997637"/>
          </a:xfrm>
          <a:prstGeom prst="rect">
            <a:avLst/>
          </a:prstGeom>
        </p:spPr>
      </p:pic>
      <p:sp>
        <p:nvSpPr>
          <p:cNvPr id="9" name="Rectangle 8">
            <a:extLst>
              <a:ext uri="{FF2B5EF4-FFF2-40B4-BE49-F238E27FC236}">
                <a16:creationId xmlns="" xmlns:a16="http://schemas.microsoft.com/office/drawing/2014/main" id="{E6FB4FF0-DF6A-4A29-8F67-60D88042CAA3}"/>
              </a:ext>
            </a:extLst>
          </p:cNvPr>
          <p:cNvSpPr/>
          <p:nvPr/>
        </p:nvSpPr>
        <p:spPr>
          <a:xfrm>
            <a:off x="1652403" y="1760167"/>
            <a:ext cx="7068620" cy="409988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 xmlns:a16="http://schemas.microsoft.com/office/drawing/2014/main" id="{16DFD25A-5105-4DBC-A0A6-31D759857209}"/>
              </a:ext>
            </a:extLst>
          </p:cNvPr>
          <p:cNvSpPr txBox="1"/>
          <p:nvPr/>
        </p:nvSpPr>
        <p:spPr>
          <a:xfrm>
            <a:off x="4967690" y="1730242"/>
            <a:ext cx="1140120" cy="369332"/>
          </a:xfrm>
          <a:prstGeom prst="rect">
            <a:avLst/>
          </a:prstGeom>
          <a:noFill/>
        </p:spPr>
        <p:txBody>
          <a:bodyPr wrap="none" rtlCol="0">
            <a:spAutoFit/>
          </a:bodyPr>
          <a:lstStyle/>
          <a:p>
            <a:r>
              <a:rPr lang="en-US" dirty="0"/>
              <a:t>Outcomes</a:t>
            </a:r>
            <a:endParaRPr lang="en-CA" dirty="0"/>
          </a:p>
        </p:txBody>
      </p:sp>
      <p:sp>
        <p:nvSpPr>
          <p:cNvPr id="11" name="Rectangle 10">
            <a:extLst>
              <a:ext uri="{FF2B5EF4-FFF2-40B4-BE49-F238E27FC236}">
                <a16:creationId xmlns="" xmlns:a16="http://schemas.microsoft.com/office/drawing/2014/main" id="{98B156B5-4357-4F3F-8C1B-F5ABB738C4CA}"/>
              </a:ext>
            </a:extLst>
          </p:cNvPr>
          <p:cNvSpPr/>
          <p:nvPr/>
        </p:nvSpPr>
        <p:spPr>
          <a:xfrm>
            <a:off x="8770718" y="1758739"/>
            <a:ext cx="1584515" cy="409988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 xmlns:a16="http://schemas.microsoft.com/office/drawing/2014/main" id="{053D72E5-8429-413A-ADF4-4126574BBF2F}"/>
              </a:ext>
            </a:extLst>
          </p:cNvPr>
          <p:cNvSpPr txBox="1"/>
          <p:nvPr/>
        </p:nvSpPr>
        <p:spPr>
          <a:xfrm>
            <a:off x="9468952" y="1758739"/>
            <a:ext cx="833883" cy="369332"/>
          </a:xfrm>
          <a:prstGeom prst="rect">
            <a:avLst/>
          </a:prstGeom>
          <a:noFill/>
        </p:spPr>
        <p:txBody>
          <a:bodyPr wrap="none" rtlCol="0">
            <a:spAutoFit/>
          </a:bodyPr>
          <a:lstStyle/>
          <a:p>
            <a:r>
              <a:rPr lang="en-US" dirty="0"/>
              <a:t>Impact</a:t>
            </a:r>
            <a:endParaRPr lang="en-CA" dirty="0"/>
          </a:p>
        </p:txBody>
      </p:sp>
    </p:spTree>
    <p:extLst>
      <p:ext uri="{BB962C8B-B14F-4D97-AF65-F5344CB8AC3E}">
        <p14:creationId xmlns:p14="http://schemas.microsoft.com/office/powerpoint/2010/main" val="36029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B83A3F0-C233-42BB-AB28-285B0819F011}"/>
              </a:ext>
            </a:extLst>
          </p:cNvPr>
          <p:cNvSpPr>
            <a:spLocks noGrp="1"/>
          </p:cNvSpPr>
          <p:nvPr>
            <p:ph type="title"/>
          </p:nvPr>
        </p:nvSpPr>
        <p:spPr>
          <a:xfrm>
            <a:off x="1346933" y="864967"/>
            <a:ext cx="9508400" cy="581446"/>
          </a:xfrm>
        </p:spPr>
        <p:txBody>
          <a:bodyPr/>
          <a:lstStyle/>
          <a:p>
            <a:r>
              <a:rPr lang="en-US" sz="2667" dirty="0" smtClean="0"/>
              <a:t>GTI FRAMEWORK + OUR FRAMEWORK</a:t>
            </a:r>
            <a:endParaRPr lang="en-CA" sz="2667" dirty="0"/>
          </a:p>
        </p:txBody>
      </p:sp>
      <p:sp>
        <p:nvSpPr>
          <p:cNvPr id="5" name="Slide Number Placeholder 4">
            <a:extLst>
              <a:ext uri="{FF2B5EF4-FFF2-40B4-BE49-F238E27FC236}">
                <a16:creationId xmlns="" xmlns:a16="http://schemas.microsoft.com/office/drawing/2014/main" id="{852EA2DA-7038-418A-B438-082F34F70823}"/>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FFFFFF"/>
                </a:solidFill>
                <a:effectLst/>
                <a:uLnTx/>
                <a:uFillTx/>
                <a:latin typeface="Montserrat"/>
                <a:sym typeface="Montserra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a:t>
            </a:fld>
            <a:endParaRPr kumimoji="0" lang="en" sz="1600" b="0" i="0" u="none" strike="noStrike" kern="0" cap="none" spc="0" normalizeH="0" baseline="0" noProof="0">
              <a:ln>
                <a:noFill/>
              </a:ln>
              <a:solidFill>
                <a:srgbClr val="FFFFFF"/>
              </a:solidFill>
              <a:effectLst/>
              <a:uLnTx/>
              <a:uFillTx/>
              <a:latin typeface="Montserrat"/>
              <a:sym typeface="Montserrat"/>
            </a:endParaRPr>
          </a:p>
        </p:txBody>
      </p:sp>
      <p:graphicFrame>
        <p:nvGraphicFramePr>
          <p:cNvPr id="8" name="Table 7"/>
          <p:cNvGraphicFramePr>
            <a:graphicFrameLocks noGrp="1"/>
          </p:cNvGraphicFramePr>
          <p:nvPr>
            <p:extLst/>
          </p:nvPr>
        </p:nvGraphicFramePr>
        <p:xfrm>
          <a:off x="2482254" y="2059081"/>
          <a:ext cx="6623542" cy="3150474"/>
        </p:xfrm>
        <a:graphic>
          <a:graphicData uri="http://schemas.openxmlformats.org/drawingml/2006/table">
            <a:tbl>
              <a:tblPr firstRow="1" firstCol="1" bandRow="1">
                <a:tableStyleId>{5C22544A-7EE6-4342-B048-85BDC9FD1C3A}</a:tableStyleId>
              </a:tblPr>
              <a:tblGrid>
                <a:gridCol w="1120516">
                  <a:extLst>
                    <a:ext uri="{9D8B030D-6E8A-4147-A177-3AD203B41FA5}">
                      <a16:colId xmlns="" xmlns:a16="http://schemas.microsoft.com/office/drawing/2014/main" val="2960191640"/>
                    </a:ext>
                  </a:extLst>
                </a:gridCol>
                <a:gridCol w="5503026">
                  <a:extLst>
                    <a:ext uri="{9D8B030D-6E8A-4147-A177-3AD203B41FA5}">
                      <a16:colId xmlns="" xmlns:a16="http://schemas.microsoft.com/office/drawing/2014/main" val="3908885765"/>
                    </a:ext>
                  </a:extLst>
                </a:gridCol>
              </a:tblGrid>
              <a:tr h="1093793">
                <a:tc>
                  <a:txBody>
                    <a:bodyPr/>
                    <a:lstStyle/>
                    <a:p>
                      <a:pPr marL="0" marR="0">
                        <a:lnSpc>
                          <a:spcPct val="107000"/>
                        </a:lnSpc>
                        <a:spcBef>
                          <a:spcPts val="0"/>
                        </a:spcBef>
                        <a:spcAft>
                          <a:spcPts val="0"/>
                        </a:spcAft>
                      </a:pP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pPr>
                      <a:r>
                        <a:rPr lang="en-CA" sz="1600" dirty="0">
                          <a:solidFill>
                            <a:schemeClr val="tx1"/>
                          </a:solidFill>
                          <a:effectLst/>
                        </a:rPr>
                        <a:t>ADVOCATING &amp; </a:t>
                      </a:r>
                      <a:r>
                        <a:rPr lang="en-CA" sz="1600" dirty="0" smtClean="0">
                          <a:solidFill>
                            <a:schemeClr val="tx1"/>
                          </a:solidFill>
                          <a:effectLst/>
                        </a:rPr>
                        <a:t>INFORMING </a:t>
                      </a:r>
                      <a:r>
                        <a:rPr lang="en-CA" sz="1600" dirty="0" smtClean="0">
                          <a:solidFill>
                            <a:schemeClr val="accent6">
                              <a:lumMod val="75000"/>
                            </a:schemeClr>
                          </a:solidFill>
                          <a:effectLst/>
                        </a:rPr>
                        <a:t>(AWARENESS &amp; BUY-IN)</a:t>
                      </a:r>
                      <a:endParaRPr lang="en-US" sz="1600" dirty="0">
                        <a:solidFill>
                          <a:schemeClr val="accent6">
                            <a:lumMod val="75000"/>
                          </a:schemeClr>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b="0" dirty="0">
                          <a:solidFill>
                            <a:sysClr val="windowText" lastClr="000000"/>
                          </a:solidFill>
                          <a:effectLst/>
                        </a:rPr>
                        <a:t>Champion and give voice to the need for system and policy changes that reduce inequities </a:t>
                      </a:r>
                      <a:endParaRPr lang="en-US" sz="1100" b="0" dirty="0">
                        <a:solidFill>
                          <a:sysClr val="windowText" lastClr="000000"/>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b="0" dirty="0">
                          <a:solidFill>
                            <a:sysClr val="windowText" lastClr="000000"/>
                          </a:solidFill>
                          <a:effectLst/>
                        </a:rPr>
                        <a:t>Inform stakeholders and decision-makers about local needs and priorities to influence policy and service design, delivery and evaluation </a:t>
                      </a:r>
                      <a:endParaRPr lang="en-US" sz="11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 xmlns:a16="http://schemas.microsoft.com/office/drawing/2014/main" val="3720814026"/>
                  </a:ext>
                </a:extLst>
              </a:tr>
              <a:tr h="1024862">
                <a:tc>
                  <a:txBody>
                    <a:bodyPr/>
                    <a:lstStyle/>
                    <a:p>
                      <a:pPr marL="0" marR="0">
                        <a:lnSpc>
                          <a:spcPct val="107000"/>
                        </a:lnSpc>
                        <a:spcBef>
                          <a:spcPts val="0"/>
                        </a:spcBef>
                        <a:spcAft>
                          <a:spcPts val="0"/>
                        </a:spcAft>
                      </a:pP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pPr>
                      <a:r>
                        <a:rPr lang="en-CA" sz="1600" b="1" dirty="0">
                          <a:solidFill>
                            <a:schemeClr val="tx1"/>
                          </a:solidFill>
                          <a:effectLst/>
                        </a:rPr>
                        <a:t>MINIMIZING SERVICE BARRIERS </a:t>
                      </a:r>
                      <a:r>
                        <a:rPr lang="en-CA" sz="1600" b="1" dirty="0" smtClean="0">
                          <a:solidFill>
                            <a:schemeClr val="accent6">
                              <a:lumMod val="75000"/>
                            </a:schemeClr>
                          </a:solidFill>
                          <a:effectLst/>
                        </a:rPr>
                        <a:t>(SYSTEMS &amp; POLICY</a:t>
                      </a:r>
                      <a:r>
                        <a:rPr lang="en-CA" sz="1600" b="1" baseline="0" dirty="0" smtClean="0">
                          <a:solidFill>
                            <a:schemeClr val="accent6">
                              <a:lumMod val="75000"/>
                            </a:schemeClr>
                          </a:solidFill>
                          <a:effectLst/>
                        </a:rPr>
                        <a:t> CHANGE)</a:t>
                      </a:r>
                      <a:endParaRPr lang="en-US" sz="1100" b="1" dirty="0">
                        <a:solidFill>
                          <a:schemeClr val="accent6">
                            <a:lumMod val="75000"/>
                          </a:schemeClr>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a:solidFill>
                            <a:sysClr val="windowText" lastClr="000000"/>
                          </a:solidFill>
                          <a:effectLst/>
                        </a:rPr>
                        <a:t>Provide service from a system lens </a:t>
                      </a:r>
                      <a:endParaRPr lang="en-US" sz="1100" dirty="0">
                        <a:solidFill>
                          <a:sysClr val="windowText" lastClr="000000"/>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a:solidFill>
                            <a:sysClr val="windowText" lastClr="000000"/>
                          </a:solidFill>
                          <a:effectLst/>
                        </a:rPr>
                        <a:t>Understand service access through a client (patient, etc.) perspective</a:t>
                      </a:r>
                      <a:endParaRPr lang="en-US" sz="1100" dirty="0">
                        <a:solidFill>
                          <a:sysClr val="windowText" lastClr="000000"/>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smtClean="0">
                          <a:solidFill>
                            <a:sysClr val="windowText" lastClr="000000"/>
                          </a:solidFill>
                          <a:effectLst/>
                        </a:rPr>
                        <a:t>Responding </a:t>
                      </a:r>
                      <a:r>
                        <a:rPr lang="en-CA" sz="1100" dirty="0">
                          <a:solidFill>
                            <a:sysClr val="windowText" lastClr="000000"/>
                          </a:solidFill>
                          <a:effectLst/>
                        </a:rPr>
                        <a:t>(to needs and designing system accordingly) from client perspective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 xmlns:a16="http://schemas.microsoft.com/office/drawing/2014/main" val="2157726790"/>
                  </a:ext>
                </a:extLst>
              </a:tr>
              <a:tr h="1031819">
                <a:tc>
                  <a:txBody>
                    <a:bodyPr/>
                    <a:lstStyle/>
                    <a:p>
                      <a:pPr marL="0" marR="0">
                        <a:lnSpc>
                          <a:spcPct val="107000"/>
                        </a:lnSpc>
                        <a:spcBef>
                          <a:spcPts val="0"/>
                        </a:spcBef>
                        <a:spcAft>
                          <a:spcPts val="0"/>
                        </a:spcAft>
                      </a:pP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pPr>
                      <a:r>
                        <a:rPr lang="en-CA" sz="1600" b="1" dirty="0">
                          <a:solidFill>
                            <a:schemeClr val="tx1"/>
                          </a:solidFill>
                          <a:effectLst/>
                        </a:rPr>
                        <a:t>INNOVATING SOLUTIONS </a:t>
                      </a:r>
                      <a:r>
                        <a:rPr lang="en-CA" sz="1600" b="1" dirty="0" smtClean="0">
                          <a:solidFill>
                            <a:schemeClr val="accent6">
                              <a:lumMod val="75000"/>
                            </a:schemeClr>
                          </a:solidFill>
                          <a:effectLst/>
                        </a:rPr>
                        <a:t>(NICHE INITIATIVES)</a:t>
                      </a:r>
                      <a:endParaRPr lang="en-US" sz="1600" b="1" dirty="0">
                        <a:solidFill>
                          <a:schemeClr val="accent6">
                            <a:lumMod val="75000"/>
                          </a:schemeClr>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a:solidFill>
                            <a:sysClr val="windowText" lastClr="000000"/>
                          </a:solidFill>
                          <a:effectLst/>
                        </a:rPr>
                        <a:t>Evidence informed planning and decisions</a:t>
                      </a:r>
                      <a:endParaRPr lang="en-US" sz="1100" dirty="0">
                        <a:solidFill>
                          <a:sysClr val="windowText" lastClr="000000"/>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a:solidFill>
                            <a:sysClr val="windowText" lastClr="000000"/>
                          </a:solidFill>
                          <a:effectLst/>
                        </a:rPr>
                        <a:t>Action Orientated</a:t>
                      </a:r>
                      <a:endParaRPr lang="en-US" sz="1100" dirty="0">
                        <a:solidFill>
                          <a:sysClr val="windowText" lastClr="000000"/>
                        </a:solidFill>
                        <a:effectLst/>
                      </a:endParaRPr>
                    </a:p>
                    <a:p>
                      <a:pPr marL="342900" marR="0" lvl="0" indent="-342900">
                        <a:lnSpc>
                          <a:spcPct val="107000"/>
                        </a:lnSpc>
                        <a:spcBef>
                          <a:spcPts val="0"/>
                        </a:spcBef>
                        <a:spcAft>
                          <a:spcPts val="0"/>
                        </a:spcAft>
                        <a:buFont typeface="Symbol" panose="05050102010706020507" pitchFamily="18" charset="2"/>
                        <a:buChar char=""/>
                      </a:pPr>
                      <a:r>
                        <a:rPr lang="en-CA" sz="1100" dirty="0">
                          <a:solidFill>
                            <a:sysClr val="windowText" lastClr="000000"/>
                          </a:solidFill>
                          <a:effectLst/>
                        </a:rPr>
                        <a:t>Recognise and act on opportunities to make immediate change to improve service access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 xmlns:a16="http://schemas.microsoft.com/office/drawing/2014/main" val="2169197519"/>
                  </a:ext>
                </a:extLst>
              </a:tr>
            </a:tbl>
          </a:graphicData>
        </a:graphic>
      </p:graphicFrame>
      <p:pic>
        <p:nvPicPr>
          <p:cNvPr id="9" name="Graphic 257" descr="Lectur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236" y="209273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258" descr="Hierarc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237" y="32420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260" descr="Head with Gea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0098" y="4394392"/>
            <a:ext cx="828675" cy="8286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2334684" y="2034140"/>
            <a:ext cx="8313" cy="332841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35875" y="5343055"/>
            <a:ext cx="6907877" cy="1273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Google Shape;149;p21">
            <a:extLst>
              <a:ext uri="{FF2B5EF4-FFF2-40B4-BE49-F238E27FC236}">
                <a16:creationId xmlns="" xmlns:a16="http://schemas.microsoft.com/office/drawing/2014/main" id="{A76AE47A-D4A2-8D44-B105-0A47DD135787}"/>
              </a:ext>
            </a:extLst>
          </p:cNvPr>
          <p:cNvSpPr txBox="1">
            <a:spLocks/>
          </p:cNvSpPr>
          <p:nvPr/>
        </p:nvSpPr>
        <p:spPr>
          <a:xfrm rot="16200000">
            <a:off x="1271120" y="3075914"/>
            <a:ext cx="1170043" cy="68333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800"/>
              </a:spcBef>
            </a:pPr>
            <a:r>
              <a:rPr lang="en-CA" sz="2133" b="1" kern="0" dirty="0" smtClean="0">
                <a:solidFill>
                  <a:schemeClr val="accent6">
                    <a:lumMod val="75000"/>
                  </a:schemeClr>
                </a:solidFill>
              </a:rPr>
              <a:t>SCALE</a:t>
            </a:r>
            <a:endParaRPr lang="en-CA" sz="2133" b="1" kern="0" dirty="0">
              <a:solidFill>
                <a:schemeClr val="accent6">
                  <a:lumMod val="75000"/>
                </a:schemeClr>
              </a:solidFill>
            </a:endParaRPr>
          </a:p>
        </p:txBody>
      </p:sp>
      <p:sp>
        <p:nvSpPr>
          <p:cNvPr id="20" name="Google Shape;149;p21">
            <a:extLst>
              <a:ext uri="{FF2B5EF4-FFF2-40B4-BE49-F238E27FC236}">
                <a16:creationId xmlns="" xmlns:a16="http://schemas.microsoft.com/office/drawing/2014/main" id="{A76AE47A-D4A2-8D44-B105-0A47DD135787}"/>
              </a:ext>
            </a:extLst>
          </p:cNvPr>
          <p:cNvSpPr txBox="1">
            <a:spLocks/>
          </p:cNvSpPr>
          <p:nvPr/>
        </p:nvSpPr>
        <p:spPr>
          <a:xfrm>
            <a:off x="5389072" y="5235682"/>
            <a:ext cx="1170043" cy="68333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800"/>
              </a:spcBef>
            </a:pPr>
            <a:r>
              <a:rPr lang="en-CA" sz="2133" b="1" kern="0" dirty="0" smtClean="0">
                <a:solidFill>
                  <a:schemeClr val="accent6">
                    <a:lumMod val="75000"/>
                  </a:schemeClr>
                </a:solidFill>
              </a:rPr>
              <a:t>TIME</a:t>
            </a:r>
            <a:endParaRPr lang="en-CA" sz="2133" b="1" kern="0" dirty="0">
              <a:solidFill>
                <a:schemeClr val="accent6">
                  <a:lumMod val="75000"/>
                </a:schemeClr>
              </a:solidFill>
            </a:endParaRPr>
          </a:p>
        </p:txBody>
      </p:sp>
      <p:sp>
        <p:nvSpPr>
          <p:cNvPr id="23" name="Right Arrow 22"/>
          <p:cNvSpPr/>
          <p:nvPr/>
        </p:nvSpPr>
        <p:spPr>
          <a:xfrm>
            <a:off x="9066800" y="1810094"/>
            <a:ext cx="2067524" cy="3483034"/>
          </a:xfrm>
          <a:prstGeom prst="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oogle Shape;149;p21">
            <a:extLst>
              <a:ext uri="{FF2B5EF4-FFF2-40B4-BE49-F238E27FC236}">
                <a16:creationId xmlns="" xmlns:a16="http://schemas.microsoft.com/office/drawing/2014/main" id="{A76AE47A-D4A2-8D44-B105-0A47DD135787}"/>
              </a:ext>
            </a:extLst>
          </p:cNvPr>
          <p:cNvSpPr txBox="1">
            <a:spLocks/>
          </p:cNvSpPr>
          <p:nvPr/>
        </p:nvSpPr>
        <p:spPr>
          <a:xfrm>
            <a:off x="9134526" y="2594290"/>
            <a:ext cx="1756960" cy="176954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800"/>
              </a:spcBef>
            </a:pPr>
            <a:r>
              <a:rPr lang="en-CA" sz="1600" b="1" kern="0" dirty="0" smtClean="0">
                <a:solidFill>
                  <a:schemeClr val="accent6">
                    <a:lumMod val="75000"/>
                  </a:schemeClr>
                </a:solidFill>
              </a:rPr>
              <a:t>IMPACT ON </a:t>
            </a:r>
            <a:r>
              <a:rPr lang="en-CA" sz="1600" b="1" kern="0" dirty="0" smtClean="0">
                <a:solidFill>
                  <a:schemeClr val="tx1"/>
                </a:solidFill>
              </a:rPr>
              <a:t>EQUITY</a:t>
            </a:r>
          </a:p>
          <a:p>
            <a:pPr defTabSz="1219170">
              <a:spcBef>
                <a:spcPts val="800"/>
              </a:spcBef>
            </a:pPr>
            <a:r>
              <a:rPr lang="en-CA" sz="1200" dirty="0" smtClean="0"/>
              <a:t>Every </a:t>
            </a:r>
            <a:r>
              <a:rPr lang="en-CA" sz="1200" dirty="0"/>
              <a:t>resident of Dufferin County will have the opportunity to reach their full potential.</a:t>
            </a:r>
            <a:endParaRPr lang="en-US" sz="1200" dirty="0"/>
          </a:p>
          <a:p>
            <a:pPr defTabSz="1219170">
              <a:spcBef>
                <a:spcPts val="800"/>
              </a:spcBef>
            </a:pPr>
            <a:endParaRPr lang="en-CA" sz="1800" b="1" kern="0" dirty="0">
              <a:solidFill>
                <a:schemeClr val="accent6">
                  <a:lumMod val="75000"/>
                </a:schemeClr>
              </a:solidFill>
            </a:endParaRPr>
          </a:p>
        </p:txBody>
      </p:sp>
      <p:sp>
        <p:nvSpPr>
          <p:cNvPr id="26" name="Rectangle 25"/>
          <p:cNvSpPr/>
          <p:nvPr/>
        </p:nvSpPr>
        <p:spPr>
          <a:xfrm>
            <a:off x="4114664" y="1847171"/>
            <a:ext cx="1430187" cy="3408879"/>
          </a:xfrm>
          <a:prstGeom prst="rect">
            <a:avLst/>
          </a:prstGeom>
          <a:solidFill>
            <a:srgbClr val="2F5597">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541344" y="1887712"/>
            <a:ext cx="1250154" cy="3408879"/>
          </a:xfrm>
          <a:prstGeom prst="rect">
            <a:avLst/>
          </a:prstGeom>
          <a:solidFill>
            <a:srgbClr val="C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790484" y="1887711"/>
            <a:ext cx="1364192" cy="3408879"/>
          </a:xfrm>
          <a:prstGeom prst="rect">
            <a:avLst/>
          </a:prstGeom>
          <a:solidFill>
            <a:srgbClr val="8EC36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113766" y="1687486"/>
            <a:ext cx="1431984" cy="4246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Housing &amp; Homelessness</a:t>
            </a:r>
            <a:endParaRPr lang="en-US" sz="1400" b="1" dirty="0"/>
          </a:p>
        </p:txBody>
      </p:sp>
      <p:sp>
        <p:nvSpPr>
          <p:cNvPr id="31" name="Rectangle 30"/>
          <p:cNvSpPr/>
          <p:nvPr/>
        </p:nvSpPr>
        <p:spPr>
          <a:xfrm>
            <a:off x="5539412" y="1687487"/>
            <a:ext cx="1252086" cy="4246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Employment</a:t>
            </a:r>
            <a:endParaRPr lang="en-US" sz="1400" b="1" dirty="0"/>
          </a:p>
        </p:txBody>
      </p:sp>
      <p:sp>
        <p:nvSpPr>
          <p:cNvPr id="32" name="Rectangle 31"/>
          <p:cNvSpPr/>
          <p:nvPr/>
        </p:nvSpPr>
        <p:spPr>
          <a:xfrm>
            <a:off x="6795398" y="1687487"/>
            <a:ext cx="1364192" cy="424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Health Equity</a:t>
            </a:r>
            <a:endParaRPr lang="en-US" sz="1400" b="1" dirty="0"/>
          </a:p>
        </p:txBody>
      </p:sp>
      <p:sp>
        <p:nvSpPr>
          <p:cNvPr id="36" name="Google Shape;149;p21">
            <a:extLst>
              <a:ext uri="{FF2B5EF4-FFF2-40B4-BE49-F238E27FC236}">
                <a16:creationId xmlns="" xmlns:a16="http://schemas.microsoft.com/office/drawing/2014/main" id="{A76AE47A-D4A2-8D44-B105-0A47DD135787}"/>
              </a:ext>
            </a:extLst>
          </p:cNvPr>
          <p:cNvSpPr txBox="1">
            <a:spLocks/>
          </p:cNvSpPr>
          <p:nvPr/>
        </p:nvSpPr>
        <p:spPr>
          <a:xfrm>
            <a:off x="4995949" y="1150687"/>
            <a:ext cx="2552007" cy="68333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800"/>
              </a:spcBef>
            </a:pPr>
            <a:r>
              <a:rPr lang="en-CA" sz="2133" b="1" kern="0" dirty="0" smtClean="0">
                <a:solidFill>
                  <a:schemeClr val="accent6">
                    <a:lumMod val="75000"/>
                  </a:schemeClr>
                </a:solidFill>
              </a:rPr>
              <a:t>OUTCOMES</a:t>
            </a:r>
            <a:endParaRPr lang="en-CA" sz="2133" b="1" kern="0" dirty="0">
              <a:solidFill>
                <a:schemeClr val="accent6">
                  <a:lumMod val="75000"/>
                </a:schemeClr>
              </a:solidFill>
            </a:endParaRPr>
          </a:p>
        </p:txBody>
      </p:sp>
    </p:spTree>
    <p:extLst>
      <p:ext uri="{BB962C8B-B14F-4D97-AF65-F5344CB8AC3E}">
        <p14:creationId xmlns:p14="http://schemas.microsoft.com/office/powerpoint/2010/main" val="409148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408" y="318742"/>
            <a:ext cx="5545903" cy="5531863"/>
          </a:xfrm>
          <a:prstGeom prst="rect">
            <a:avLst/>
          </a:prstGeom>
        </p:spPr>
      </p:pic>
    </p:spTree>
    <p:extLst>
      <p:ext uri="{BB962C8B-B14F-4D97-AF65-F5344CB8AC3E}">
        <p14:creationId xmlns:p14="http://schemas.microsoft.com/office/powerpoint/2010/main" val="99311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5517"/>
          </a:xfrm>
        </p:spPr>
        <p:txBody>
          <a:bodyPr/>
          <a:lstStyle/>
          <a:p>
            <a:r>
              <a:rPr lang="en-CA" dirty="0" smtClean="0"/>
              <a:t>    Getting to Impact </a:t>
            </a:r>
            <a:endParaRPr lang="en-CA" dirty="0"/>
          </a:p>
        </p:txBody>
      </p:sp>
      <p:sp>
        <p:nvSpPr>
          <p:cNvPr id="3" name="Subtitle 2"/>
          <p:cNvSpPr>
            <a:spLocks noGrp="1"/>
          </p:cNvSpPr>
          <p:nvPr>
            <p:ph type="subTitle" idx="1"/>
          </p:nvPr>
        </p:nvSpPr>
        <p:spPr>
          <a:xfrm>
            <a:off x="701336" y="2192783"/>
            <a:ext cx="10599938" cy="3424957"/>
          </a:xfrm>
        </p:spPr>
        <p:txBody>
          <a:bodyPr>
            <a:normAutofit fontScale="25000" lnSpcReduction="20000"/>
          </a:bodyPr>
          <a:lstStyle/>
          <a:p>
            <a:pPr lvl="1" algn="l"/>
            <a:r>
              <a:rPr lang="en-CA" sz="9600" dirty="0" smtClean="0"/>
              <a:t>What </a:t>
            </a:r>
            <a:r>
              <a:rPr lang="en-CA" sz="9600" dirty="0"/>
              <a:t>have been the major challenges so far</a:t>
            </a:r>
            <a:r>
              <a:rPr lang="en-CA" sz="9600" dirty="0" smtClean="0"/>
              <a:t>?</a:t>
            </a:r>
          </a:p>
          <a:p>
            <a:pPr lvl="1" algn="l"/>
            <a:endParaRPr lang="en-CA" sz="9600" dirty="0" smtClean="0"/>
          </a:p>
          <a:p>
            <a:pPr marL="1600200" lvl="1" indent="-1143000" algn="l">
              <a:buFont typeface="Wingdings" panose="05000000000000000000" pitchFamily="2" charset="2"/>
              <a:buChar char="§"/>
            </a:pPr>
            <a:r>
              <a:rPr lang="en-US" sz="9600" dirty="0" smtClean="0"/>
              <a:t>Contribution vs. Attribution way of thinking</a:t>
            </a:r>
          </a:p>
          <a:p>
            <a:pPr marL="1600200" lvl="1" indent="-1143000" algn="l">
              <a:buFont typeface="Wingdings" panose="05000000000000000000" pitchFamily="2" charset="2"/>
              <a:buChar char="§"/>
            </a:pPr>
            <a:r>
              <a:rPr lang="en-CA" sz="9600" dirty="0"/>
              <a:t>Applying Systems thinking  &amp; identifying Leverage points crucial for systems change</a:t>
            </a:r>
            <a:endParaRPr lang="en-US" sz="9600" dirty="0"/>
          </a:p>
          <a:p>
            <a:pPr marL="1600200" lvl="1" indent="-1143000" algn="l">
              <a:buFont typeface="Wingdings" panose="05000000000000000000" pitchFamily="2" charset="2"/>
              <a:buChar char="§"/>
            </a:pPr>
            <a:r>
              <a:rPr lang="en-CA" sz="9600" dirty="0" smtClean="0"/>
              <a:t>Clarifying what we should </a:t>
            </a:r>
            <a:r>
              <a:rPr lang="en-CA" sz="9600" dirty="0"/>
              <a:t>be measuring; who has what </a:t>
            </a:r>
            <a:r>
              <a:rPr lang="en-CA" sz="9600" dirty="0" smtClean="0"/>
              <a:t>data, </a:t>
            </a:r>
            <a:r>
              <a:rPr lang="en-CA" sz="9600" dirty="0"/>
              <a:t>at what </a:t>
            </a:r>
            <a:r>
              <a:rPr lang="en-CA" sz="9600" dirty="0" smtClean="0"/>
              <a:t>level</a:t>
            </a:r>
            <a:endParaRPr lang="en-US" sz="9600" dirty="0" smtClean="0"/>
          </a:p>
          <a:p>
            <a:pPr marL="1600200" lvl="1" indent="-1143000" algn="l">
              <a:buFont typeface="Wingdings" panose="05000000000000000000" pitchFamily="2" charset="2"/>
              <a:buChar char="§"/>
            </a:pPr>
            <a:r>
              <a:rPr lang="en-CA" sz="9600" dirty="0" smtClean="0"/>
              <a:t>Going </a:t>
            </a:r>
            <a:r>
              <a:rPr lang="en-CA" sz="9600" dirty="0"/>
              <a:t>back-and-forth with the strategy and evaluation </a:t>
            </a:r>
            <a:r>
              <a:rPr lang="en-CA" sz="9600" dirty="0" smtClean="0"/>
              <a:t>framework</a:t>
            </a:r>
          </a:p>
          <a:p>
            <a:pPr marL="1600200" lvl="1" indent="-1143000" algn="l">
              <a:buFont typeface="Wingdings" panose="05000000000000000000" pitchFamily="2" charset="2"/>
              <a:buChar char="§"/>
            </a:pPr>
            <a:r>
              <a:rPr lang="en-US" sz="9600" dirty="0" smtClean="0"/>
              <a:t>Determining </a:t>
            </a:r>
            <a:r>
              <a:rPr lang="en-US" sz="9600" dirty="0"/>
              <a:t>what </a:t>
            </a:r>
            <a:r>
              <a:rPr lang="en-CA" sz="9600" dirty="0"/>
              <a:t>are the most urgent and important outcomes and impacts to communicate</a:t>
            </a:r>
          </a:p>
          <a:p>
            <a:r>
              <a:rPr lang="en-CA" sz="7200" dirty="0"/>
              <a:t> </a:t>
            </a:r>
          </a:p>
          <a:p>
            <a:r>
              <a:rPr lang="en-CA" sz="8000" dirty="0"/>
              <a:t> </a:t>
            </a:r>
          </a:p>
          <a:p>
            <a:pPr lvl="1" algn="l"/>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2" y="86703"/>
            <a:ext cx="2907792" cy="14447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311" y="5531864"/>
            <a:ext cx="2625478" cy="13127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35" y="5850605"/>
            <a:ext cx="2477291" cy="675255"/>
          </a:xfrm>
          <a:prstGeom prst="rect">
            <a:avLst/>
          </a:prstGeom>
        </p:spPr>
      </p:pic>
    </p:spTree>
    <p:extLst>
      <p:ext uri="{BB962C8B-B14F-4D97-AF65-F5344CB8AC3E}">
        <p14:creationId xmlns:p14="http://schemas.microsoft.com/office/powerpoint/2010/main" val="1315463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610</Words>
  <Application>Microsoft Office PowerPoint</Application>
  <PresentationFormat>Widescreen</PresentationFormat>
  <Paragraphs>90</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Montserrat</vt:lpstr>
      <vt:lpstr>Source Sans Pro</vt:lpstr>
      <vt:lpstr>Symbol</vt:lpstr>
      <vt:lpstr>Times New Roman</vt:lpstr>
      <vt:lpstr>Wingdings</vt:lpstr>
      <vt:lpstr>Office Theme</vt:lpstr>
      <vt:lpstr>    Getting to Impact </vt:lpstr>
      <vt:lpstr>    Getting to Impact </vt:lpstr>
      <vt:lpstr>Getting to Impact </vt:lpstr>
      <vt:lpstr>    Getting to Impact </vt:lpstr>
      <vt:lpstr>OUR FRAMEWORK</vt:lpstr>
      <vt:lpstr>GTI FRAMEWORK</vt:lpstr>
      <vt:lpstr>GTI FRAMEWORK + OUR FRAMEWORK</vt:lpstr>
      <vt:lpstr>    Getting to Impact </vt:lpstr>
      <vt:lpstr>    Getting to Impact </vt:lpstr>
      <vt:lpstr>    Getting to Impact </vt:lpstr>
      <vt:lpstr>    Getting to Impact </vt:lpstr>
      <vt:lpstr>    Getting to Impact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Impact</dc:title>
  <dc:creator>User</dc:creator>
  <cp:lastModifiedBy>User</cp:lastModifiedBy>
  <cp:revision>38</cp:revision>
  <dcterms:created xsi:type="dcterms:W3CDTF">2019-10-01T15:11:15Z</dcterms:created>
  <dcterms:modified xsi:type="dcterms:W3CDTF">2019-11-12T17:28:17Z</dcterms:modified>
</cp:coreProperties>
</file>